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40"/>
  </p:notesMasterIdLst>
  <p:handoutMasterIdLst>
    <p:handoutMasterId r:id="rId41"/>
  </p:handoutMasterIdLst>
  <p:sldIdLst>
    <p:sldId id="277" r:id="rId3"/>
    <p:sldId id="285" r:id="rId4"/>
    <p:sldId id="286" r:id="rId5"/>
    <p:sldId id="297" r:id="rId6"/>
    <p:sldId id="331" r:id="rId7"/>
    <p:sldId id="332" r:id="rId8"/>
    <p:sldId id="334" r:id="rId9"/>
    <p:sldId id="346" r:id="rId10"/>
    <p:sldId id="335" r:id="rId11"/>
    <p:sldId id="336" r:id="rId12"/>
    <p:sldId id="337" r:id="rId13"/>
    <p:sldId id="338" r:id="rId14"/>
    <p:sldId id="328" r:id="rId15"/>
    <p:sldId id="289" r:id="rId16"/>
    <p:sldId id="339" r:id="rId17"/>
    <p:sldId id="340" r:id="rId18"/>
    <p:sldId id="290" r:id="rId19"/>
    <p:sldId id="310" r:id="rId20"/>
    <p:sldId id="341" r:id="rId21"/>
    <p:sldId id="330" r:id="rId22"/>
    <p:sldId id="291" r:id="rId23"/>
    <p:sldId id="312" r:id="rId24"/>
    <p:sldId id="357" r:id="rId25"/>
    <p:sldId id="303" r:id="rId26"/>
    <p:sldId id="342" r:id="rId27"/>
    <p:sldId id="356" r:id="rId28"/>
    <p:sldId id="348" r:id="rId29"/>
    <p:sldId id="350" r:id="rId30"/>
    <p:sldId id="351" r:id="rId31"/>
    <p:sldId id="352" r:id="rId32"/>
    <p:sldId id="349" r:id="rId33"/>
    <p:sldId id="304" r:id="rId34"/>
    <p:sldId id="295" r:id="rId35"/>
    <p:sldId id="353" r:id="rId36"/>
    <p:sldId id="354" r:id="rId37"/>
    <p:sldId id="355" r:id="rId38"/>
    <p:sldId id="28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6"/>
    <a:srgbClr val="D7F5FF"/>
    <a:srgbClr val="00E178"/>
    <a:srgbClr val="0099FF"/>
    <a:srgbClr val="5FF7F7"/>
    <a:srgbClr val="5C00FA"/>
    <a:srgbClr val="F7941D"/>
    <a:srgbClr val="6A80A3"/>
    <a:srgbClr val="00285A"/>
    <a:srgbClr val="A1B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01" autoAdjust="0"/>
    <p:restoredTop sz="86283" autoAdjust="0"/>
  </p:normalViewPr>
  <p:slideViewPr>
    <p:cSldViewPr snapToGrid="0" snapToObjects="1">
      <p:cViewPr varScale="1">
        <p:scale>
          <a:sx n="104" d="100"/>
          <a:sy n="104" d="100"/>
        </p:scale>
        <p:origin x="7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3F-4CD3-9491-3BC574138FF3}"/>
              </c:ext>
            </c:extLst>
          </c:dPt>
          <c:dPt>
            <c:idx val="1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3F-4CD3-9491-3BC574138FF3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3F-4CD3-9491-3BC574138FF3}"/>
              </c:ext>
            </c:extLst>
          </c:dPt>
          <c:dPt>
            <c:idx val="3"/>
            <c:bubble3D val="0"/>
            <c:spPr>
              <a:solidFill>
                <a:srgbClr val="D7F5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3F-4CD3-9491-3BC574138FF3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BE3F-4CD3-9491-3BC574138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EBITDA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Sheet1!$B$17:$I$17</c:f>
              <c:strCache>
                <c:ptCount val="8"/>
                <c:pt idx="0">
                  <c:v>2019 Q1</c:v>
                </c:pt>
                <c:pt idx="1">
                  <c:v>2019 Q2</c:v>
                </c:pt>
                <c:pt idx="2">
                  <c:v>2019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</c:strCache>
            </c:strRef>
          </c:cat>
          <c:val>
            <c:numRef>
              <c:f>Sheet1!$B$18:$I$18</c:f>
              <c:numCache>
                <c:formatCode>General</c:formatCode>
                <c:ptCount val="8"/>
                <c:pt idx="0">
                  <c:v>-80</c:v>
                </c:pt>
                <c:pt idx="1">
                  <c:v>-50</c:v>
                </c:pt>
                <c:pt idx="2">
                  <c:v>-30</c:v>
                </c:pt>
                <c:pt idx="3">
                  <c:v>-20</c:v>
                </c:pt>
                <c:pt idx="4">
                  <c:v>-15</c:v>
                </c:pt>
                <c:pt idx="5">
                  <c:v>-5</c:v>
                </c:pt>
                <c:pt idx="6">
                  <c:v>10</c:v>
                </c:pt>
                <c:pt idx="7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76-4E1C-88D7-D3756E1EF3E5}"/>
            </c:ext>
          </c:extLst>
        </c:ser>
        <c:ser>
          <c:idx val="1"/>
          <c:order val="1"/>
          <c:tx>
            <c:strRef>
              <c:f>Sheet1!$A$19</c:f>
              <c:strCache>
                <c:ptCount val="1"/>
                <c:pt idx="0">
                  <c:v>Cash Runway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Sheet1!$B$17:$I$17</c:f>
              <c:strCache>
                <c:ptCount val="8"/>
                <c:pt idx="0">
                  <c:v>2019 Q1</c:v>
                </c:pt>
                <c:pt idx="1">
                  <c:v>2019 Q2</c:v>
                </c:pt>
                <c:pt idx="2">
                  <c:v>2019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</c:strCache>
            </c:strRef>
          </c:cat>
          <c:val>
            <c:numRef>
              <c:f>Sheet1!$B$19:$I$19</c:f>
              <c:numCache>
                <c:formatCode>General</c:formatCode>
                <c:ptCount val="8"/>
                <c:pt idx="0">
                  <c:v>100</c:v>
                </c:pt>
                <c:pt idx="1">
                  <c:v>50</c:v>
                </c:pt>
                <c:pt idx="2">
                  <c:v>20</c:v>
                </c:pt>
                <c:pt idx="3">
                  <c:v>0</c:v>
                </c:pt>
                <c:pt idx="4">
                  <c:v>-15</c:v>
                </c:pt>
                <c:pt idx="5">
                  <c:v>-20</c:v>
                </c:pt>
                <c:pt idx="6">
                  <c:v>-10</c:v>
                </c:pt>
                <c:pt idx="7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76-4E1C-88D7-D3756E1EF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01199592"/>
        <c:axId val="-1801199200"/>
      </c:lineChart>
      <c:catAx>
        <c:axId val="-1801199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01199200"/>
        <c:crosses val="autoZero"/>
        <c:auto val="1"/>
        <c:lblAlgn val="ctr"/>
        <c:lblOffset val="100"/>
        <c:noMultiLvlLbl val="0"/>
      </c:catAx>
      <c:valAx>
        <c:axId val="-180119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01199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4D-41F9-A930-0FE267F46604}"/>
              </c:ext>
            </c:extLst>
          </c:dPt>
          <c:dPt>
            <c:idx val="1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4D-41F9-A930-0FE267F46604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F4D-41F9-A930-0FE267F46604}"/>
              </c:ext>
            </c:extLst>
          </c:dPt>
          <c:dPt>
            <c:idx val="3"/>
            <c:bubble3D val="0"/>
            <c:spPr>
              <a:solidFill>
                <a:srgbClr val="D7F5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F4D-41F9-A930-0FE267F46604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0</c:v>
                </c:pt>
                <c:pt idx="2">
                  <c:v>0</c:v>
                </c:pt>
                <c:pt idx="3">
                  <c:v>5.4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FF4D-41F9-A930-0FE267F46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38-468F-8C20-4087C18B89C4}"/>
              </c:ext>
            </c:extLst>
          </c:dPt>
          <c:dPt>
            <c:idx val="1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38-468F-8C20-4087C18B89C4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38-468F-8C20-4087C18B89C4}"/>
              </c:ext>
            </c:extLst>
          </c:dPt>
          <c:dPt>
            <c:idx val="3"/>
            <c:bubble3D val="0"/>
            <c:spPr>
              <a:solidFill>
                <a:srgbClr val="D7F5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38-468F-8C20-4087C18B89C4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9.1999999999999993</c:v>
                </c:pt>
                <c:pt idx="1">
                  <c:v>0</c:v>
                </c:pt>
                <c:pt idx="2">
                  <c:v>0</c:v>
                </c:pt>
                <c:pt idx="3">
                  <c:v>0.8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BF38-468F-8C20-4087C18B8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9B-4507-8996-A8C4C8DE9E84}"/>
              </c:ext>
            </c:extLst>
          </c:dPt>
          <c:dPt>
            <c:idx val="1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9B-4507-8996-A8C4C8DE9E84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9B-4507-8996-A8C4C8DE9E84}"/>
              </c:ext>
            </c:extLst>
          </c:dPt>
          <c:dPt>
            <c:idx val="3"/>
            <c:bubble3D val="0"/>
            <c:spPr>
              <a:solidFill>
                <a:srgbClr val="D7F5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9B-4507-8996-A8C4C8DE9E84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6.5</c:v>
                </c:pt>
                <c:pt idx="1">
                  <c:v>0</c:v>
                </c:pt>
                <c:pt idx="2">
                  <c:v>0</c:v>
                </c:pt>
                <c:pt idx="3">
                  <c:v>3.5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CA9B-4507-8996-A8C4C8DE9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</c:spPr>
          <c:dPt>
            <c:idx val="0"/>
            <c:bubble3D val="0"/>
            <c:spPr>
              <a:solidFill>
                <a:srgbClr val="F15A2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A1-42DC-977D-A11025C1612D}"/>
              </c:ext>
            </c:extLst>
          </c:dPt>
          <c:dPt>
            <c:idx val="1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A1-42DC-977D-A11025C1612D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A1-42DC-977D-A11025C1612D}"/>
              </c:ext>
            </c:extLst>
          </c:dPt>
          <c:dPt>
            <c:idx val="3"/>
            <c:bubble3D val="0"/>
            <c:spPr>
              <a:solidFill>
                <a:srgbClr val="FAC8B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AA1-42DC-977D-A11025C1612D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5.4</c:v>
                </c:pt>
                <c:pt idx="1">
                  <c:v>0</c:v>
                </c:pt>
                <c:pt idx="2">
                  <c:v>0</c:v>
                </c:pt>
                <c:pt idx="3">
                  <c:v>4.5999999999999996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FAA1-42DC-977D-A11025C16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</c:spPr>
          <c:dPt>
            <c:idx val="0"/>
            <c:bubble3D val="0"/>
            <c:spPr>
              <a:solidFill>
                <a:srgbClr val="F15A2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09-427D-9681-15DC2F31EFC8}"/>
              </c:ext>
            </c:extLst>
          </c:dPt>
          <c:dPt>
            <c:idx val="1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09-427D-9681-15DC2F31EFC8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09-427D-9681-15DC2F31EFC8}"/>
              </c:ext>
            </c:extLst>
          </c:dPt>
          <c:dPt>
            <c:idx val="3"/>
            <c:bubble3D val="0"/>
            <c:spPr>
              <a:solidFill>
                <a:srgbClr val="FAC8B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09-427D-9681-15DC2F31EFC8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6.2</c:v>
                </c:pt>
                <c:pt idx="1">
                  <c:v>0</c:v>
                </c:pt>
                <c:pt idx="2">
                  <c:v>0</c:v>
                </c:pt>
                <c:pt idx="3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7409-427D-9681-15DC2F31E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</c:spPr>
          <c:dPt>
            <c:idx val="0"/>
            <c:bubble3D val="0"/>
            <c:spPr>
              <a:solidFill>
                <a:srgbClr val="F15A2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65-4D17-BD0D-702054E51072}"/>
              </c:ext>
            </c:extLst>
          </c:dPt>
          <c:dPt>
            <c:idx val="1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65-4D17-BD0D-702054E51072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65-4D17-BD0D-702054E51072}"/>
              </c:ext>
            </c:extLst>
          </c:dPt>
          <c:dPt>
            <c:idx val="3"/>
            <c:bubble3D val="0"/>
            <c:spPr>
              <a:solidFill>
                <a:srgbClr val="FAC8B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65-4D17-BD0D-702054E51072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5.2</c:v>
                </c:pt>
                <c:pt idx="1">
                  <c:v>0</c:v>
                </c:pt>
                <c:pt idx="2">
                  <c:v>0</c:v>
                </c:pt>
                <c:pt idx="3">
                  <c:v>4.8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DB65-4D17-BD0D-702054E51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</c:spPr>
          <c:dPt>
            <c:idx val="0"/>
            <c:bubble3D val="0"/>
            <c:spPr>
              <a:solidFill>
                <a:srgbClr val="F15A2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45-4381-AEA9-1B509BFC78AC}"/>
              </c:ext>
            </c:extLst>
          </c:dPt>
          <c:dPt>
            <c:idx val="1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45-4381-AEA9-1B509BFC78AC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45-4381-AEA9-1B509BFC78AC}"/>
              </c:ext>
            </c:extLst>
          </c:dPt>
          <c:dPt>
            <c:idx val="3"/>
            <c:bubble3D val="0"/>
            <c:spPr>
              <a:solidFill>
                <a:srgbClr val="FAC8B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45-4381-AEA9-1B509BFC78AC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3.9</c:v>
                </c:pt>
                <c:pt idx="1">
                  <c:v>0</c:v>
                </c:pt>
                <c:pt idx="2">
                  <c:v>0</c:v>
                </c:pt>
                <c:pt idx="3">
                  <c:v>6.1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9445-4381-AEA9-1B509BFC7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2019 Q1</c:v>
                </c:pt>
                <c:pt idx="1">
                  <c:v>2019 Q2</c:v>
                </c:pt>
                <c:pt idx="2">
                  <c:v>2019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100</c:v>
                </c:pt>
                <c:pt idx="1">
                  <c:v>115</c:v>
                </c:pt>
                <c:pt idx="2">
                  <c:v>129</c:v>
                </c:pt>
                <c:pt idx="3">
                  <c:v>140</c:v>
                </c:pt>
                <c:pt idx="4">
                  <c:v>153</c:v>
                </c:pt>
                <c:pt idx="5">
                  <c:v>180</c:v>
                </c:pt>
                <c:pt idx="6">
                  <c:v>190</c:v>
                </c:pt>
                <c:pt idx="7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1-45FE-9C1E-D180DF85C7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ARR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2019 Q1</c:v>
                </c:pt>
                <c:pt idx="1">
                  <c:v>2019 Q2</c:v>
                </c:pt>
                <c:pt idx="2">
                  <c:v>2019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60</c:v>
                </c:pt>
                <c:pt idx="1">
                  <c:v>90</c:v>
                </c:pt>
                <c:pt idx="2">
                  <c:v>100</c:v>
                </c:pt>
                <c:pt idx="3">
                  <c:v>120</c:v>
                </c:pt>
                <c:pt idx="4">
                  <c:v>160</c:v>
                </c:pt>
                <c:pt idx="5">
                  <c:v>200</c:v>
                </c:pt>
                <c:pt idx="6">
                  <c:v>220</c:v>
                </c:pt>
                <c:pt idx="7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C1-45FE-9C1E-D180DF85C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1261088"/>
        <c:axId val="1161268144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# of Customers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2019 Q1</c:v>
                </c:pt>
                <c:pt idx="1">
                  <c:v>2019 Q2</c:v>
                </c:pt>
                <c:pt idx="2">
                  <c:v>2019 Q3</c:v>
                </c:pt>
                <c:pt idx="3">
                  <c:v>2019 Q4</c:v>
                </c:pt>
                <c:pt idx="4">
                  <c:v>2020 Q1</c:v>
                </c:pt>
                <c:pt idx="5">
                  <c:v>2020 Q2</c:v>
                </c:pt>
                <c:pt idx="6">
                  <c:v>2020 Q3</c:v>
                </c:pt>
                <c:pt idx="7">
                  <c:v>2020 Q4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C1-45FE-9C1E-D180DF85C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1261480"/>
        <c:axId val="1161261872"/>
      </c:lineChart>
      <c:catAx>
        <c:axId val="116126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268144"/>
        <c:crosses val="autoZero"/>
        <c:auto val="1"/>
        <c:lblAlgn val="ctr"/>
        <c:lblOffset val="100"/>
        <c:noMultiLvlLbl val="0"/>
      </c:catAx>
      <c:valAx>
        <c:axId val="116126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261088"/>
        <c:crosses val="autoZero"/>
        <c:crossBetween val="between"/>
      </c:valAx>
      <c:valAx>
        <c:axId val="11612618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261480"/>
        <c:crosses val="max"/>
        <c:crossBetween val="between"/>
      </c:valAx>
      <c:catAx>
        <c:axId val="1161261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12618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5EBE5-3516-460A-AFD5-6D4447A4C183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224EA11-81D1-42B1-982C-28073A6BA273}">
      <dgm:prSet phldrT="[Text]" custT="1"/>
      <dgm:spPr>
        <a:solidFill>
          <a:srgbClr val="002856"/>
        </a:solidFill>
        <a:ln>
          <a:noFill/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+mn-lt"/>
            </a:rPr>
            <a:t>Route to </a:t>
          </a:r>
          <a:br>
            <a:rPr lang="en-US" sz="1400" dirty="0">
              <a:solidFill>
                <a:schemeClr val="bg1"/>
              </a:solidFill>
              <a:latin typeface="+mn-lt"/>
            </a:rPr>
          </a:br>
          <a:r>
            <a:rPr lang="en-US" sz="1400" dirty="0">
              <a:solidFill>
                <a:schemeClr val="bg1"/>
              </a:solidFill>
              <a:latin typeface="+mn-lt"/>
            </a:rPr>
            <a:t>Market</a:t>
          </a:r>
        </a:p>
      </dgm:t>
    </dgm:pt>
    <dgm:pt modelId="{A1FD4C48-B0F3-4594-9414-09814864727E}" type="parTrans" cxnId="{303F5208-BF3D-4029-A8D7-C59F9C239FB1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C3FEBB85-D3C3-4FC3-85DA-FABCDCBF71ED}" type="sibTrans" cxnId="{303F5208-BF3D-4029-A8D7-C59F9C239FB1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3157610E-7A0F-4816-A60A-6DEF7D30AD79}">
      <dgm:prSet phldrT="[Text]" custT="1"/>
      <dgm:spPr>
        <a:solidFill>
          <a:srgbClr val="002856"/>
        </a:solidFill>
        <a:ln>
          <a:noFill/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+mn-lt"/>
            </a:rPr>
            <a:t>Direct</a:t>
          </a:r>
        </a:p>
      </dgm:t>
    </dgm:pt>
    <dgm:pt modelId="{072C4D97-5AC7-41DB-8AD9-1B09E49DE940}" type="parTrans" cxnId="{B0FD4E0A-04A3-404E-8076-A6184C976C12}">
      <dgm:prSet custT="1"/>
      <dgm:spPr/>
      <dgm:t>
        <a:bodyPr/>
        <a:lstStyle/>
        <a:p>
          <a:endParaRPr lang="en-US" sz="1400">
            <a:latin typeface="+mn-lt"/>
          </a:endParaRPr>
        </a:p>
      </dgm:t>
    </dgm:pt>
    <dgm:pt modelId="{42DFEEAC-798C-49C2-AA88-4452B3513262}" type="sibTrans" cxnId="{B0FD4E0A-04A3-404E-8076-A6184C976C1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53C19096-3E47-482D-B3C5-A3C422EB7236}">
      <dgm:prSet phldrT="[Text]" custT="1"/>
      <dgm:spPr>
        <a:solidFill>
          <a:srgbClr val="002856"/>
        </a:solidFill>
        <a:ln>
          <a:noFill/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+mn-lt"/>
            </a:rPr>
            <a:t>Inside Sales</a:t>
          </a:r>
        </a:p>
      </dgm:t>
    </dgm:pt>
    <dgm:pt modelId="{B5778E46-82EA-4EE8-BB2E-2721EB0AC28C}" type="parTrans" cxnId="{9A71AEB6-A9DD-4952-AAD2-35667A0C10E5}">
      <dgm:prSet custT="1"/>
      <dgm:spPr/>
      <dgm:t>
        <a:bodyPr/>
        <a:lstStyle/>
        <a:p>
          <a:endParaRPr lang="en-US" sz="1400">
            <a:latin typeface="+mn-lt"/>
          </a:endParaRPr>
        </a:p>
      </dgm:t>
    </dgm:pt>
    <dgm:pt modelId="{576608A0-AB65-4042-B826-BBF6F9636205}" type="sibTrans" cxnId="{9A71AEB6-A9DD-4952-AAD2-35667A0C10E5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7DB98566-9517-4592-BFCB-425A43B72BCA}">
      <dgm:prSet phldrT="[Text]" custT="1"/>
      <dgm:spPr>
        <a:solidFill>
          <a:srgbClr val="002856"/>
        </a:solidFill>
        <a:ln>
          <a:noFill/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+mn-lt"/>
            </a:rPr>
            <a:t>E-commerce</a:t>
          </a:r>
        </a:p>
      </dgm:t>
    </dgm:pt>
    <dgm:pt modelId="{54CDE77F-45DA-48D6-A425-86E80493F97C}" type="parTrans" cxnId="{D48A883A-56C7-462B-821E-257619853EA9}">
      <dgm:prSet custT="1"/>
      <dgm:spPr/>
      <dgm:t>
        <a:bodyPr/>
        <a:lstStyle/>
        <a:p>
          <a:endParaRPr lang="en-US" sz="1400">
            <a:latin typeface="+mn-lt"/>
          </a:endParaRPr>
        </a:p>
      </dgm:t>
    </dgm:pt>
    <dgm:pt modelId="{2A4CF9EF-FEED-4D5C-9ADE-6F19CAD0E1F0}" type="sibTrans" cxnId="{D48A883A-56C7-462B-821E-257619853EA9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76E5C943-FF0B-4839-A9C0-E7AB586A7DBA}">
      <dgm:prSet phldrT="[Text]" custT="1"/>
      <dgm:spPr>
        <a:solidFill>
          <a:srgbClr val="002856"/>
        </a:solidFill>
        <a:ln>
          <a:noFill/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+mn-lt"/>
            </a:rPr>
            <a:t>Indirect</a:t>
          </a:r>
        </a:p>
      </dgm:t>
    </dgm:pt>
    <dgm:pt modelId="{8D9FB953-FE15-49F8-97A3-7A17EE6C2398}" type="parTrans" cxnId="{6D7BC6AB-0B67-49DD-85FB-A7854A94AF85}">
      <dgm:prSet custT="1"/>
      <dgm:spPr/>
      <dgm:t>
        <a:bodyPr/>
        <a:lstStyle/>
        <a:p>
          <a:endParaRPr lang="en-US" sz="1400">
            <a:latin typeface="+mn-lt"/>
          </a:endParaRPr>
        </a:p>
      </dgm:t>
    </dgm:pt>
    <dgm:pt modelId="{74ADE854-838D-4C87-9BBD-544F9A780036}" type="sibTrans" cxnId="{6D7BC6AB-0B67-49DD-85FB-A7854A94AF85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26F09065-F8BF-46D2-BA6E-E3E7040D866D}">
      <dgm:prSet phldrT="[Text]" custT="1"/>
      <dgm:spPr>
        <a:solidFill>
          <a:srgbClr val="002856"/>
        </a:solidFill>
        <a:ln>
          <a:noFill/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+mn-lt"/>
            </a:rPr>
            <a:t>Resellers</a:t>
          </a:r>
        </a:p>
      </dgm:t>
    </dgm:pt>
    <dgm:pt modelId="{3BF3CD9B-7F27-4501-9592-BA8236EBC419}" type="parTrans" cxnId="{9CCF679E-0304-46EA-8504-8FE97B571700}">
      <dgm:prSet custT="1"/>
      <dgm:spPr/>
      <dgm:t>
        <a:bodyPr/>
        <a:lstStyle/>
        <a:p>
          <a:endParaRPr lang="en-US" sz="1400">
            <a:latin typeface="+mn-lt"/>
          </a:endParaRPr>
        </a:p>
      </dgm:t>
    </dgm:pt>
    <dgm:pt modelId="{B59DDA1C-2659-4A58-986E-FC5D4275EADD}" type="sibTrans" cxnId="{9CCF679E-0304-46EA-8504-8FE97B571700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DF776586-28D6-4EC7-B780-76EEA667A53D}">
      <dgm:prSet custT="1"/>
      <dgm:spPr>
        <a:solidFill>
          <a:srgbClr val="002856"/>
        </a:solidFill>
        <a:ln>
          <a:noFill/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+mn-lt"/>
            </a:rPr>
            <a:t>Referrals</a:t>
          </a:r>
        </a:p>
      </dgm:t>
    </dgm:pt>
    <dgm:pt modelId="{4C6172E3-03E0-43D9-8AB8-68AE6B587FD3}" type="parTrans" cxnId="{8421F408-E743-4E22-BAFB-A533AC929A57}">
      <dgm:prSet custT="1"/>
      <dgm:spPr/>
      <dgm:t>
        <a:bodyPr/>
        <a:lstStyle/>
        <a:p>
          <a:endParaRPr lang="en-US" sz="1400">
            <a:latin typeface="+mn-lt"/>
          </a:endParaRPr>
        </a:p>
      </dgm:t>
    </dgm:pt>
    <dgm:pt modelId="{DBD15601-D8BE-48A2-865E-C75D227D461F}" type="sibTrans" cxnId="{8421F408-E743-4E22-BAFB-A533AC929A57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9B0EBCF0-99A9-471C-96DB-50CB46D97A8A}">
      <dgm:prSet custT="1"/>
      <dgm:spPr>
        <a:solidFill>
          <a:srgbClr val="002856"/>
        </a:solidFill>
        <a:ln>
          <a:noFill/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+mn-lt"/>
            </a:rPr>
            <a:t>Telecom</a:t>
          </a:r>
          <a:br>
            <a:rPr lang="en-US" sz="1400" dirty="0">
              <a:solidFill>
                <a:schemeClr val="bg1"/>
              </a:solidFill>
              <a:latin typeface="+mn-lt"/>
            </a:rPr>
          </a:br>
          <a:r>
            <a:rPr lang="en-US" sz="1400" dirty="0">
              <a:solidFill>
                <a:schemeClr val="bg1"/>
              </a:solidFill>
              <a:latin typeface="+mn-lt"/>
            </a:rPr>
            <a:t>Partners</a:t>
          </a:r>
        </a:p>
      </dgm:t>
    </dgm:pt>
    <dgm:pt modelId="{91AB045E-FB69-4FEA-8D74-A6295D7CD032}" type="parTrans" cxnId="{F3F56ED3-A522-4F3F-9BA5-480152156C0A}">
      <dgm:prSet custT="1"/>
      <dgm:spPr/>
      <dgm:t>
        <a:bodyPr/>
        <a:lstStyle/>
        <a:p>
          <a:endParaRPr lang="en-US" sz="1400">
            <a:latin typeface="+mn-lt"/>
          </a:endParaRPr>
        </a:p>
      </dgm:t>
    </dgm:pt>
    <dgm:pt modelId="{DB23EFC2-0040-47CD-8279-C44732CEFBF4}" type="sibTrans" cxnId="{F3F56ED3-A522-4F3F-9BA5-480152156C0A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601B36F7-B7CB-4B3C-B59C-5A6C02C00C59}">
      <dgm:prSet phldrT="[Text]" custT="1"/>
      <dgm:spPr>
        <a:solidFill>
          <a:srgbClr val="002856"/>
        </a:solidFill>
        <a:ln>
          <a:noFill/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+mn-lt"/>
            </a:rPr>
            <a:t>Direct Sales</a:t>
          </a:r>
        </a:p>
      </dgm:t>
    </dgm:pt>
    <dgm:pt modelId="{E94E7ED6-E1D1-4BF3-9A5E-A2BF232D2468}" type="parTrans" cxnId="{FE54422C-B6D8-4F47-B2A0-C466CFC051C2}">
      <dgm:prSet/>
      <dgm:spPr/>
      <dgm:t>
        <a:bodyPr/>
        <a:lstStyle/>
        <a:p>
          <a:endParaRPr lang="en-US"/>
        </a:p>
      </dgm:t>
    </dgm:pt>
    <dgm:pt modelId="{D4C00CB8-AD94-45B4-B29F-17B93C62721F}" type="sibTrans" cxnId="{FE54422C-B6D8-4F47-B2A0-C466CFC051C2}">
      <dgm:prSet/>
      <dgm:spPr/>
      <dgm:t>
        <a:bodyPr/>
        <a:lstStyle/>
        <a:p>
          <a:endParaRPr lang="en-US"/>
        </a:p>
      </dgm:t>
    </dgm:pt>
    <dgm:pt modelId="{2B0CF07C-5F4E-4164-A91E-7980CFF20175}" type="pres">
      <dgm:prSet presAssocID="{7695EBE5-3516-460A-AFD5-6D4447A4C1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B73A259-D47C-4B96-8C80-602F46D704AB}" type="pres">
      <dgm:prSet presAssocID="{7224EA11-81D1-42B1-982C-28073A6BA273}" presName="root1" presStyleCnt="0"/>
      <dgm:spPr/>
    </dgm:pt>
    <dgm:pt modelId="{7DEEF758-1CE5-4A38-88EC-39BA2D90A009}" type="pres">
      <dgm:prSet presAssocID="{7224EA11-81D1-42B1-982C-28073A6BA273}" presName="LevelOneTextNode" presStyleLbl="node0" presStyleIdx="0" presStyleCnt="1">
        <dgm:presLayoutVars>
          <dgm:chPref val="3"/>
        </dgm:presLayoutVars>
      </dgm:prSet>
      <dgm:spPr/>
    </dgm:pt>
    <dgm:pt modelId="{BF5A282C-E566-4C66-9C7D-743EDFC65A31}" type="pres">
      <dgm:prSet presAssocID="{7224EA11-81D1-42B1-982C-28073A6BA273}" presName="level2hierChild" presStyleCnt="0"/>
      <dgm:spPr/>
    </dgm:pt>
    <dgm:pt modelId="{50090FFF-A15E-4EFA-A5EB-4CC8A9438C07}" type="pres">
      <dgm:prSet presAssocID="{072C4D97-5AC7-41DB-8AD9-1B09E49DE940}" presName="conn2-1" presStyleLbl="parChTrans1D2" presStyleIdx="0" presStyleCnt="2"/>
      <dgm:spPr/>
    </dgm:pt>
    <dgm:pt modelId="{BFEB2A89-1231-4236-8CFE-4079D3CDB26F}" type="pres">
      <dgm:prSet presAssocID="{072C4D97-5AC7-41DB-8AD9-1B09E49DE940}" presName="connTx" presStyleLbl="parChTrans1D2" presStyleIdx="0" presStyleCnt="2"/>
      <dgm:spPr/>
    </dgm:pt>
    <dgm:pt modelId="{CC7F9629-2960-4410-BAC2-36EBFC7DB2CA}" type="pres">
      <dgm:prSet presAssocID="{3157610E-7A0F-4816-A60A-6DEF7D30AD79}" presName="root2" presStyleCnt="0"/>
      <dgm:spPr/>
    </dgm:pt>
    <dgm:pt modelId="{A40F14DA-E502-421B-8631-4B85A48E9A7D}" type="pres">
      <dgm:prSet presAssocID="{3157610E-7A0F-4816-A60A-6DEF7D30AD79}" presName="LevelTwoTextNode" presStyleLbl="node2" presStyleIdx="0" presStyleCnt="2">
        <dgm:presLayoutVars>
          <dgm:chPref val="3"/>
        </dgm:presLayoutVars>
      </dgm:prSet>
      <dgm:spPr/>
    </dgm:pt>
    <dgm:pt modelId="{D1EB5E20-D247-4507-A3A0-548CEA491538}" type="pres">
      <dgm:prSet presAssocID="{3157610E-7A0F-4816-A60A-6DEF7D30AD79}" presName="level3hierChild" presStyleCnt="0"/>
      <dgm:spPr/>
    </dgm:pt>
    <dgm:pt modelId="{3AA6EA6F-16C8-43DF-B744-37870D9F9A2E}" type="pres">
      <dgm:prSet presAssocID="{E94E7ED6-E1D1-4BF3-9A5E-A2BF232D2468}" presName="conn2-1" presStyleLbl="parChTrans1D3" presStyleIdx="0" presStyleCnt="6"/>
      <dgm:spPr/>
    </dgm:pt>
    <dgm:pt modelId="{96FDF389-5499-4A05-AD73-3F6340482215}" type="pres">
      <dgm:prSet presAssocID="{E94E7ED6-E1D1-4BF3-9A5E-A2BF232D2468}" presName="connTx" presStyleLbl="parChTrans1D3" presStyleIdx="0" presStyleCnt="6"/>
      <dgm:spPr/>
    </dgm:pt>
    <dgm:pt modelId="{CFA626FA-5FBA-4C67-8E64-8D3E8CFBF753}" type="pres">
      <dgm:prSet presAssocID="{601B36F7-B7CB-4B3C-B59C-5A6C02C00C59}" presName="root2" presStyleCnt="0"/>
      <dgm:spPr/>
    </dgm:pt>
    <dgm:pt modelId="{6367F781-A018-41E6-AD91-5458C3035D94}" type="pres">
      <dgm:prSet presAssocID="{601B36F7-B7CB-4B3C-B59C-5A6C02C00C59}" presName="LevelTwoTextNode" presStyleLbl="node3" presStyleIdx="0" presStyleCnt="6">
        <dgm:presLayoutVars>
          <dgm:chPref val="3"/>
        </dgm:presLayoutVars>
      </dgm:prSet>
      <dgm:spPr/>
    </dgm:pt>
    <dgm:pt modelId="{9B7A9EAE-5ECA-40D4-8F58-472389D594AE}" type="pres">
      <dgm:prSet presAssocID="{601B36F7-B7CB-4B3C-B59C-5A6C02C00C59}" presName="level3hierChild" presStyleCnt="0"/>
      <dgm:spPr/>
    </dgm:pt>
    <dgm:pt modelId="{BF0118F3-26B0-4F5B-9B5E-998A9C5FD0EF}" type="pres">
      <dgm:prSet presAssocID="{B5778E46-82EA-4EE8-BB2E-2721EB0AC28C}" presName="conn2-1" presStyleLbl="parChTrans1D3" presStyleIdx="1" presStyleCnt="6"/>
      <dgm:spPr/>
    </dgm:pt>
    <dgm:pt modelId="{96829C85-EB0A-4847-AC6D-0FC8744E3F09}" type="pres">
      <dgm:prSet presAssocID="{B5778E46-82EA-4EE8-BB2E-2721EB0AC28C}" presName="connTx" presStyleLbl="parChTrans1D3" presStyleIdx="1" presStyleCnt="6"/>
      <dgm:spPr/>
    </dgm:pt>
    <dgm:pt modelId="{187DA938-CF64-4E2C-B175-BF466221AD5B}" type="pres">
      <dgm:prSet presAssocID="{53C19096-3E47-482D-B3C5-A3C422EB7236}" presName="root2" presStyleCnt="0"/>
      <dgm:spPr/>
    </dgm:pt>
    <dgm:pt modelId="{1E46CB85-CBD9-419E-AD6E-41DA706C0BE0}" type="pres">
      <dgm:prSet presAssocID="{53C19096-3E47-482D-B3C5-A3C422EB7236}" presName="LevelTwoTextNode" presStyleLbl="node3" presStyleIdx="1" presStyleCnt="6">
        <dgm:presLayoutVars>
          <dgm:chPref val="3"/>
        </dgm:presLayoutVars>
      </dgm:prSet>
      <dgm:spPr/>
    </dgm:pt>
    <dgm:pt modelId="{E9DD2EDF-0F81-4E0A-AC10-1C1B2A04160D}" type="pres">
      <dgm:prSet presAssocID="{53C19096-3E47-482D-B3C5-A3C422EB7236}" presName="level3hierChild" presStyleCnt="0"/>
      <dgm:spPr/>
    </dgm:pt>
    <dgm:pt modelId="{58619872-1D99-4ADC-B8C4-BB19C992FEE9}" type="pres">
      <dgm:prSet presAssocID="{54CDE77F-45DA-48D6-A425-86E80493F97C}" presName="conn2-1" presStyleLbl="parChTrans1D3" presStyleIdx="2" presStyleCnt="6"/>
      <dgm:spPr/>
    </dgm:pt>
    <dgm:pt modelId="{77F24FEE-9085-4CB6-A557-56FF13E93C38}" type="pres">
      <dgm:prSet presAssocID="{54CDE77F-45DA-48D6-A425-86E80493F97C}" presName="connTx" presStyleLbl="parChTrans1D3" presStyleIdx="2" presStyleCnt="6"/>
      <dgm:spPr/>
    </dgm:pt>
    <dgm:pt modelId="{A74B8C6F-2CBC-438D-916E-096B1BF9C26A}" type="pres">
      <dgm:prSet presAssocID="{7DB98566-9517-4592-BFCB-425A43B72BCA}" presName="root2" presStyleCnt="0"/>
      <dgm:spPr/>
    </dgm:pt>
    <dgm:pt modelId="{EE789FC7-05FD-4551-BAEE-E5B2C93281B8}" type="pres">
      <dgm:prSet presAssocID="{7DB98566-9517-4592-BFCB-425A43B72BCA}" presName="LevelTwoTextNode" presStyleLbl="node3" presStyleIdx="2" presStyleCnt="6">
        <dgm:presLayoutVars>
          <dgm:chPref val="3"/>
        </dgm:presLayoutVars>
      </dgm:prSet>
      <dgm:spPr/>
    </dgm:pt>
    <dgm:pt modelId="{4AED61BF-4E9A-41DE-8F50-08995CBB3168}" type="pres">
      <dgm:prSet presAssocID="{7DB98566-9517-4592-BFCB-425A43B72BCA}" presName="level3hierChild" presStyleCnt="0"/>
      <dgm:spPr/>
    </dgm:pt>
    <dgm:pt modelId="{7BD35544-A3C5-4C2C-8013-BB97E88D51C0}" type="pres">
      <dgm:prSet presAssocID="{8D9FB953-FE15-49F8-97A3-7A17EE6C2398}" presName="conn2-1" presStyleLbl="parChTrans1D2" presStyleIdx="1" presStyleCnt="2"/>
      <dgm:spPr/>
    </dgm:pt>
    <dgm:pt modelId="{43AE66D4-56FC-4F98-9B44-38F5E527E4EE}" type="pres">
      <dgm:prSet presAssocID="{8D9FB953-FE15-49F8-97A3-7A17EE6C2398}" presName="connTx" presStyleLbl="parChTrans1D2" presStyleIdx="1" presStyleCnt="2"/>
      <dgm:spPr/>
    </dgm:pt>
    <dgm:pt modelId="{B673BF3D-C6B8-4880-A01D-95D24A8540FD}" type="pres">
      <dgm:prSet presAssocID="{76E5C943-FF0B-4839-A9C0-E7AB586A7DBA}" presName="root2" presStyleCnt="0"/>
      <dgm:spPr/>
    </dgm:pt>
    <dgm:pt modelId="{6BE0B991-1A7D-4EC6-8098-F5505F1493FE}" type="pres">
      <dgm:prSet presAssocID="{76E5C943-FF0B-4839-A9C0-E7AB586A7DBA}" presName="LevelTwoTextNode" presStyleLbl="node2" presStyleIdx="1" presStyleCnt="2">
        <dgm:presLayoutVars>
          <dgm:chPref val="3"/>
        </dgm:presLayoutVars>
      </dgm:prSet>
      <dgm:spPr/>
    </dgm:pt>
    <dgm:pt modelId="{D0614FEE-638C-4618-B5DF-2F47ED90BF43}" type="pres">
      <dgm:prSet presAssocID="{76E5C943-FF0B-4839-A9C0-E7AB586A7DBA}" presName="level3hierChild" presStyleCnt="0"/>
      <dgm:spPr/>
    </dgm:pt>
    <dgm:pt modelId="{19FD2B20-5A29-486D-8849-1BB3BA4551FB}" type="pres">
      <dgm:prSet presAssocID="{3BF3CD9B-7F27-4501-9592-BA8236EBC419}" presName="conn2-1" presStyleLbl="parChTrans1D3" presStyleIdx="3" presStyleCnt="6"/>
      <dgm:spPr/>
    </dgm:pt>
    <dgm:pt modelId="{FEA68724-6AB8-486B-9A6C-BEB806ABA562}" type="pres">
      <dgm:prSet presAssocID="{3BF3CD9B-7F27-4501-9592-BA8236EBC419}" presName="connTx" presStyleLbl="parChTrans1D3" presStyleIdx="3" presStyleCnt="6"/>
      <dgm:spPr/>
    </dgm:pt>
    <dgm:pt modelId="{95E66B17-2A91-4F5C-ADD4-4590445C94A3}" type="pres">
      <dgm:prSet presAssocID="{26F09065-F8BF-46D2-BA6E-E3E7040D866D}" presName="root2" presStyleCnt="0"/>
      <dgm:spPr/>
    </dgm:pt>
    <dgm:pt modelId="{391F3426-1397-452D-B93C-EE645C0EA5EC}" type="pres">
      <dgm:prSet presAssocID="{26F09065-F8BF-46D2-BA6E-E3E7040D866D}" presName="LevelTwoTextNode" presStyleLbl="node3" presStyleIdx="3" presStyleCnt="6">
        <dgm:presLayoutVars>
          <dgm:chPref val="3"/>
        </dgm:presLayoutVars>
      </dgm:prSet>
      <dgm:spPr/>
    </dgm:pt>
    <dgm:pt modelId="{8BD6EE09-D6E0-4EF2-9E06-9915462583D7}" type="pres">
      <dgm:prSet presAssocID="{26F09065-F8BF-46D2-BA6E-E3E7040D866D}" presName="level3hierChild" presStyleCnt="0"/>
      <dgm:spPr/>
    </dgm:pt>
    <dgm:pt modelId="{A0AAB196-CDA5-49D9-AE83-4BADF1AEB6D5}" type="pres">
      <dgm:prSet presAssocID="{4C6172E3-03E0-43D9-8AB8-68AE6B587FD3}" presName="conn2-1" presStyleLbl="parChTrans1D3" presStyleIdx="4" presStyleCnt="6"/>
      <dgm:spPr/>
    </dgm:pt>
    <dgm:pt modelId="{A87DF9A7-6F6C-4C9E-8AA8-1A82EDA2F6F9}" type="pres">
      <dgm:prSet presAssocID="{4C6172E3-03E0-43D9-8AB8-68AE6B587FD3}" presName="connTx" presStyleLbl="parChTrans1D3" presStyleIdx="4" presStyleCnt="6"/>
      <dgm:spPr/>
    </dgm:pt>
    <dgm:pt modelId="{060DB5EA-600C-429F-83BB-6DE0F4B0FA38}" type="pres">
      <dgm:prSet presAssocID="{DF776586-28D6-4EC7-B780-76EEA667A53D}" presName="root2" presStyleCnt="0"/>
      <dgm:spPr/>
    </dgm:pt>
    <dgm:pt modelId="{AC862188-1E34-4146-ADBE-9AD550C726EE}" type="pres">
      <dgm:prSet presAssocID="{DF776586-28D6-4EC7-B780-76EEA667A53D}" presName="LevelTwoTextNode" presStyleLbl="node3" presStyleIdx="4" presStyleCnt="6">
        <dgm:presLayoutVars>
          <dgm:chPref val="3"/>
        </dgm:presLayoutVars>
      </dgm:prSet>
      <dgm:spPr/>
    </dgm:pt>
    <dgm:pt modelId="{BB3CC29C-EBA5-4F70-9147-1DD4F3D5448F}" type="pres">
      <dgm:prSet presAssocID="{DF776586-28D6-4EC7-B780-76EEA667A53D}" presName="level3hierChild" presStyleCnt="0"/>
      <dgm:spPr/>
    </dgm:pt>
    <dgm:pt modelId="{C32EE76C-7328-4FC5-A4A9-C444C8B6E17F}" type="pres">
      <dgm:prSet presAssocID="{91AB045E-FB69-4FEA-8D74-A6295D7CD032}" presName="conn2-1" presStyleLbl="parChTrans1D3" presStyleIdx="5" presStyleCnt="6"/>
      <dgm:spPr/>
    </dgm:pt>
    <dgm:pt modelId="{6C61EDFE-90DE-4B07-A2D5-D4F8318E3E89}" type="pres">
      <dgm:prSet presAssocID="{91AB045E-FB69-4FEA-8D74-A6295D7CD032}" presName="connTx" presStyleLbl="parChTrans1D3" presStyleIdx="5" presStyleCnt="6"/>
      <dgm:spPr/>
    </dgm:pt>
    <dgm:pt modelId="{688E617C-B5C4-49EE-BA50-470914BB01FA}" type="pres">
      <dgm:prSet presAssocID="{9B0EBCF0-99A9-471C-96DB-50CB46D97A8A}" presName="root2" presStyleCnt="0"/>
      <dgm:spPr/>
    </dgm:pt>
    <dgm:pt modelId="{C2B087CB-7762-4BC2-84B3-2A5D2C295162}" type="pres">
      <dgm:prSet presAssocID="{9B0EBCF0-99A9-471C-96DB-50CB46D97A8A}" presName="LevelTwoTextNode" presStyleLbl="node3" presStyleIdx="5" presStyleCnt="6">
        <dgm:presLayoutVars>
          <dgm:chPref val="3"/>
        </dgm:presLayoutVars>
      </dgm:prSet>
      <dgm:spPr/>
    </dgm:pt>
    <dgm:pt modelId="{1476D865-970B-445B-94F3-7BC70B2BD3D0}" type="pres">
      <dgm:prSet presAssocID="{9B0EBCF0-99A9-471C-96DB-50CB46D97A8A}" presName="level3hierChild" presStyleCnt="0"/>
      <dgm:spPr/>
    </dgm:pt>
  </dgm:ptLst>
  <dgm:cxnLst>
    <dgm:cxn modelId="{F6B2B502-1E47-471A-B706-2EB8181F4E63}" type="presOf" srcId="{7DB98566-9517-4592-BFCB-425A43B72BCA}" destId="{EE789FC7-05FD-4551-BAEE-E5B2C93281B8}" srcOrd="0" destOrd="0" presId="urn:microsoft.com/office/officeart/2005/8/layout/hierarchy2"/>
    <dgm:cxn modelId="{303F5208-BF3D-4029-A8D7-C59F9C239FB1}" srcId="{7695EBE5-3516-460A-AFD5-6D4447A4C183}" destId="{7224EA11-81D1-42B1-982C-28073A6BA273}" srcOrd="0" destOrd="0" parTransId="{A1FD4C48-B0F3-4594-9414-09814864727E}" sibTransId="{C3FEBB85-D3C3-4FC3-85DA-FABCDCBF71ED}"/>
    <dgm:cxn modelId="{8421F408-E743-4E22-BAFB-A533AC929A57}" srcId="{76E5C943-FF0B-4839-A9C0-E7AB586A7DBA}" destId="{DF776586-28D6-4EC7-B780-76EEA667A53D}" srcOrd="1" destOrd="0" parTransId="{4C6172E3-03E0-43D9-8AB8-68AE6B587FD3}" sibTransId="{DBD15601-D8BE-48A2-865E-C75D227D461F}"/>
    <dgm:cxn modelId="{B0FD4E0A-04A3-404E-8076-A6184C976C12}" srcId="{7224EA11-81D1-42B1-982C-28073A6BA273}" destId="{3157610E-7A0F-4816-A60A-6DEF7D30AD79}" srcOrd="0" destOrd="0" parTransId="{072C4D97-5AC7-41DB-8AD9-1B09E49DE940}" sibTransId="{42DFEEAC-798C-49C2-AA88-4452B3513262}"/>
    <dgm:cxn modelId="{08005816-7E82-4EA3-87A2-60A9AB556B15}" type="presOf" srcId="{DF776586-28D6-4EC7-B780-76EEA667A53D}" destId="{AC862188-1E34-4146-ADBE-9AD550C726EE}" srcOrd="0" destOrd="0" presId="urn:microsoft.com/office/officeart/2005/8/layout/hierarchy2"/>
    <dgm:cxn modelId="{CF67F416-2C65-494B-A6AA-DC4DFE36D4C5}" type="presOf" srcId="{8D9FB953-FE15-49F8-97A3-7A17EE6C2398}" destId="{7BD35544-A3C5-4C2C-8013-BB97E88D51C0}" srcOrd="0" destOrd="0" presId="urn:microsoft.com/office/officeart/2005/8/layout/hierarchy2"/>
    <dgm:cxn modelId="{F464232C-F790-4FEE-BBD7-C70CDA2E3AE6}" type="presOf" srcId="{54CDE77F-45DA-48D6-A425-86E80493F97C}" destId="{77F24FEE-9085-4CB6-A557-56FF13E93C38}" srcOrd="1" destOrd="0" presId="urn:microsoft.com/office/officeart/2005/8/layout/hierarchy2"/>
    <dgm:cxn modelId="{FE54422C-B6D8-4F47-B2A0-C466CFC051C2}" srcId="{3157610E-7A0F-4816-A60A-6DEF7D30AD79}" destId="{601B36F7-B7CB-4B3C-B59C-5A6C02C00C59}" srcOrd="0" destOrd="0" parTransId="{E94E7ED6-E1D1-4BF3-9A5E-A2BF232D2468}" sibTransId="{D4C00CB8-AD94-45B4-B29F-17B93C62721F}"/>
    <dgm:cxn modelId="{28BC8732-9534-442D-939B-59FFD9B192BC}" type="presOf" srcId="{E94E7ED6-E1D1-4BF3-9A5E-A2BF232D2468}" destId="{3AA6EA6F-16C8-43DF-B744-37870D9F9A2E}" srcOrd="0" destOrd="0" presId="urn:microsoft.com/office/officeart/2005/8/layout/hierarchy2"/>
    <dgm:cxn modelId="{814E4938-D0EC-477C-8191-7C8B150993FE}" type="presOf" srcId="{53C19096-3E47-482D-B3C5-A3C422EB7236}" destId="{1E46CB85-CBD9-419E-AD6E-41DA706C0BE0}" srcOrd="0" destOrd="0" presId="urn:microsoft.com/office/officeart/2005/8/layout/hierarchy2"/>
    <dgm:cxn modelId="{D48A883A-56C7-462B-821E-257619853EA9}" srcId="{3157610E-7A0F-4816-A60A-6DEF7D30AD79}" destId="{7DB98566-9517-4592-BFCB-425A43B72BCA}" srcOrd="2" destOrd="0" parTransId="{54CDE77F-45DA-48D6-A425-86E80493F97C}" sibTransId="{2A4CF9EF-FEED-4D5C-9ADE-6F19CAD0E1F0}"/>
    <dgm:cxn modelId="{AF17483B-2A19-4893-9A95-76AFE3ECE338}" type="presOf" srcId="{3157610E-7A0F-4816-A60A-6DEF7D30AD79}" destId="{A40F14DA-E502-421B-8631-4B85A48E9A7D}" srcOrd="0" destOrd="0" presId="urn:microsoft.com/office/officeart/2005/8/layout/hierarchy2"/>
    <dgm:cxn modelId="{B100D740-FE53-4FF3-BF97-6AC7BBBE46DA}" type="presOf" srcId="{9B0EBCF0-99A9-471C-96DB-50CB46D97A8A}" destId="{C2B087CB-7762-4BC2-84B3-2A5D2C295162}" srcOrd="0" destOrd="0" presId="urn:microsoft.com/office/officeart/2005/8/layout/hierarchy2"/>
    <dgm:cxn modelId="{5B87204F-F19B-428C-9FD0-27770AE9BACE}" type="presOf" srcId="{B5778E46-82EA-4EE8-BB2E-2721EB0AC28C}" destId="{BF0118F3-26B0-4F5B-9B5E-998A9C5FD0EF}" srcOrd="0" destOrd="0" presId="urn:microsoft.com/office/officeart/2005/8/layout/hierarchy2"/>
    <dgm:cxn modelId="{EA90ED70-CDE4-4B80-A725-16A345E70F4B}" type="presOf" srcId="{91AB045E-FB69-4FEA-8D74-A6295D7CD032}" destId="{C32EE76C-7328-4FC5-A4A9-C444C8B6E17F}" srcOrd="0" destOrd="0" presId="urn:microsoft.com/office/officeart/2005/8/layout/hierarchy2"/>
    <dgm:cxn modelId="{5D184C83-77F2-4B2E-96C5-8103E5AECA09}" type="presOf" srcId="{3BF3CD9B-7F27-4501-9592-BA8236EBC419}" destId="{19FD2B20-5A29-486D-8849-1BB3BA4551FB}" srcOrd="0" destOrd="0" presId="urn:microsoft.com/office/officeart/2005/8/layout/hierarchy2"/>
    <dgm:cxn modelId="{C9481D8D-B5E8-4019-89A8-62651657C69D}" type="presOf" srcId="{7695EBE5-3516-460A-AFD5-6D4447A4C183}" destId="{2B0CF07C-5F4E-4164-A91E-7980CFF20175}" srcOrd="0" destOrd="0" presId="urn:microsoft.com/office/officeart/2005/8/layout/hierarchy2"/>
    <dgm:cxn modelId="{E4F1D08F-BE69-4177-9A8A-456EDF1AA295}" type="presOf" srcId="{072C4D97-5AC7-41DB-8AD9-1B09E49DE940}" destId="{BFEB2A89-1231-4236-8CFE-4079D3CDB26F}" srcOrd="1" destOrd="0" presId="urn:microsoft.com/office/officeart/2005/8/layout/hierarchy2"/>
    <dgm:cxn modelId="{AB358897-3FBD-4BB6-8B20-D6EAAFF7E284}" type="presOf" srcId="{B5778E46-82EA-4EE8-BB2E-2721EB0AC28C}" destId="{96829C85-EB0A-4847-AC6D-0FC8744E3F09}" srcOrd="1" destOrd="0" presId="urn:microsoft.com/office/officeart/2005/8/layout/hierarchy2"/>
    <dgm:cxn modelId="{9CCF679E-0304-46EA-8504-8FE97B571700}" srcId="{76E5C943-FF0B-4839-A9C0-E7AB586A7DBA}" destId="{26F09065-F8BF-46D2-BA6E-E3E7040D866D}" srcOrd="0" destOrd="0" parTransId="{3BF3CD9B-7F27-4501-9592-BA8236EBC419}" sibTransId="{B59DDA1C-2659-4A58-986E-FC5D4275EADD}"/>
    <dgm:cxn modelId="{4D4E54AA-7FDD-43F1-9C3D-FE86EA07BDA0}" type="presOf" srcId="{76E5C943-FF0B-4839-A9C0-E7AB586A7DBA}" destId="{6BE0B991-1A7D-4EC6-8098-F5505F1493FE}" srcOrd="0" destOrd="0" presId="urn:microsoft.com/office/officeart/2005/8/layout/hierarchy2"/>
    <dgm:cxn modelId="{6D7BC6AB-0B67-49DD-85FB-A7854A94AF85}" srcId="{7224EA11-81D1-42B1-982C-28073A6BA273}" destId="{76E5C943-FF0B-4839-A9C0-E7AB586A7DBA}" srcOrd="1" destOrd="0" parTransId="{8D9FB953-FE15-49F8-97A3-7A17EE6C2398}" sibTransId="{74ADE854-838D-4C87-9BBD-544F9A780036}"/>
    <dgm:cxn modelId="{F7F5A9AE-4F7D-499A-A472-A4558EE1C41D}" type="presOf" srcId="{7224EA11-81D1-42B1-982C-28073A6BA273}" destId="{7DEEF758-1CE5-4A38-88EC-39BA2D90A009}" srcOrd="0" destOrd="0" presId="urn:microsoft.com/office/officeart/2005/8/layout/hierarchy2"/>
    <dgm:cxn modelId="{4C78F8B1-C8AA-47F6-95D1-11A47ED628DD}" type="presOf" srcId="{4C6172E3-03E0-43D9-8AB8-68AE6B587FD3}" destId="{A0AAB196-CDA5-49D9-AE83-4BADF1AEB6D5}" srcOrd="0" destOrd="0" presId="urn:microsoft.com/office/officeart/2005/8/layout/hierarchy2"/>
    <dgm:cxn modelId="{2DEE9DB3-C1D1-41BE-BCF1-2599E2E0E5C3}" type="presOf" srcId="{3BF3CD9B-7F27-4501-9592-BA8236EBC419}" destId="{FEA68724-6AB8-486B-9A6C-BEB806ABA562}" srcOrd="1" destOrd="0" presId="urn:microsoft.com/office/officeart/2005/8/layout/hierarchy2"/>
    <dgm:cxn modelId="{9A71AEB6-A9DD-4952-AAD2-35667A0C10E5}" srcId="{3157610E-7A0F-4816-A60A-6DEF7D30AD79}" destId="{53C19096-3E47-482D-B3C5-A3C422EB7236}" srcOrd="1" destOrd="0" parTransId="{B5778E46-82EA-4EE8-BB2E-2721EB0AC28C}" sibTransId="{576608A0-AB65-4042-B826-BBF6F9636205}"/>
    <dgm:cxn modelId="{74A44CB9-4E8E-4DE6-8E32-AFEDABE03AD2}" type="presOf" srcId="{8D9FB953-FE15-49F8-97A3-7A17EE6C2398}" destId="{43AE66D4-56FC-4F98-9B44-38F5E527E4EE}" srcOrd="1" destOrd="0" presId="urn:microsoft.com/office/officeart/2005/8/layout/hierarchy2"/>
    <dgm:cxn modelId="{748396BC-3399-4489-BC7B-61A2D8D55B0B}" type="presOf" srcId="{E94E7ED6-E1D1-4BF3-9A5E-A2BF232D2468}" destId="{96FDF389-5499-4A05-AD73-3F6340482215}" srcOrd="1" destOrd="0" presId="urn:microsoft.com/office/officeart/2005/8/layout/hierarchy2"/>
    <dgm:cxn modelId="{5C09B5C0-11DC-4FB0-B683-DBED4DD680EA}" type="presOf" srcId="{54CDE77F-45DA-48D6-A425-86E80493F97C}" destId="{58619872-1D99-4ADC-B8C4-BB19C992FEE9}" srcOrd="0" destOrd="0" presId="urn:microsoft.com/office/officeart/2005/8/layout/hierarchy2"/>
    <dgm:cxn modelId="{6B1CC6C3-A841-4538-B063-07B17D6CF86A}" type="presOf" srcId="{601B36F7-B7CB-4B3C-B59C-5A6C02C00C59}" destId="{6367F781-A018-41E6-AD91-5458C3035D94}" srcOrd="0" destOrd="0" presId="urn:microsoft.com/office/officeart/2005/8/layout/hierarchy2"/>
    <dgm:cxn modelId="{19503FC5-F627-4E21-868D-F019AF31EFC8}" type="presOf" srcId="{26F09065-F8BF-46D2-BA6E-E3E7040D866D}" destId="{391F3426-1397-452D-B93C-EE645C0EA5EC}" srcOrd="0" destOrd="0" presId="urn:microsoft.com/office/officeart/2005/8/layout/hierarchy2"/>
    <dgm:cxn modelId="{991388CE-D051-4477-B35F-7206673BDF71}" type="presOf" srcId="{072C4D97-5AC7-41DB-8AD9-1B09E49DE940}" destId="{50090FFF-A15E-4EFA-A5EB-4CC8A9438C07}" srcOrd="0" destOrd="0" presId="urn:microsoft.com/office/officeart/2005/8/layout/hierarchy2"/>
    <dgm:cxn modelId="{F3F56ED3-A522-4F3F-9BA5-480152156C0A}" srcId="{76E5C943-FF0B-4839-A9C0-E7AB586A7DBA}" destId="{9B0EBCF0-99A9-471C-96DB-50CB46D97A8A}" srcOrd="2" destOrd="0" parTransId="{91AB045E-FB69-4FEA-8D74-A6295D7CD032}" sibTransId="{DB23EFC2-0040-47CD-8279-C44732CEFBF4}"/>
    <dgm:cxn modelId="{1D5DB2D7-B873-43EB-82AD-D3FD996D334C}" type="presOf" srcId="{91AB045E-FB69-4FEA-8D74-A6295D7CD032}" destId="{6C61EDFE-90DE-4B07-A2D5-D4F8318E3E89}" srcOrd="1" destOrd="0" presId="urn:microsoft.com/office/officeart/2005/8/layout/hierarchy2"/>
    <dgm:cxn modelId="{2BC54AE0-A5B6-44AF-B49F-5ED38FE73252}" type="presOf" srcId="{4C6172E3-03E0-43D9-8AB8-68AE6B587FD3}" destId="{A87DF9A7-6F6C-4C9E-8AA8-1A82EDA2F6F9}" srcOrd="1" destOrd="0" presId="urn:microsoft.com/office/officeart/2005/8/layout/hierarchy2"/>
    <dgm:cxn modelId="{BDB6015F-D730-4125-BCDE-B50B0F84DACA}" type="presParOf" srcId="{2B0CF07C-5F4E-4164-A91E-7980CFF20175}" destId="{4B73A259-D47C-4B96-8C80-602F46D704AB}" srcOrd="0" destOrd="0" presId="urn:microsoft.com/office/officeart/2005/8/layout/hierarchy2"/>
    <dgm:cxn modelId="{89DA837E-10B2-42C5-A071-745ABB05FD7B}" type="presParOf" srcId="{4B73A259-D47C-4B96-8C80-602F46D704AB}" destId="{7DEEF758-1CE5-4A38-88EC-39BA2D90A009}" srcOrd="0" destOrd="0" presId="urn:microsoft.com/office/officeart/2005/8/layout/hierarchy2"/>
    <dgm:cxn modelId="{89AB2062-B8C3-4563-9C1E-EBF31AA69CA2}" type="presParOf" srcId="{4B73A259-D47C-4B96-8C80-602F46D704AB}" destId="{BF5A282C-E566-4C66-9C7D-743EDFC65A31}" srcOrd="1" destOrd="0" presId="urn:microsoft.com/office/officeart/2005/8/layout/hierarchy2"/>
    <dgm:cxn modelId="{939E0DFF-CE5F-4963-BD01-ECD4B85091EA}" type="presParOf" srcId="{BF5A282C-E566-4C66-9C7D-743EDFC65A31}" destId="{50090FFF-A15E-4EFA-A5EB-4CC8A9438C07}" srcOrd="0" destOrd="0" presId="urn:microsoft.com/office/officeart/2005/8/layout/hierarchy2"/>
    <dgm:cxn modelId="{49A1667E-DB52-431B-A9FA-B2B59B4B1D7A}" type="presParOf" srcId="{50090FFF-A15E-4EFA-A5EB-4CC8A9438C07}" destId="{BFEB2A89-1231-4236-8CFE-4079D3CDB26F}" srcOrd="0" destOrd="0" presId="urn:microsoft.com/office/officeart/2005/8/layout/hierarchy2"/>
    <dgm:cxn modelId="{01680C04-C8AF-41BC-9DB2-E2AD0F08DE5C}" type="presParOf" srcId="{BF5A282C-E566-4C66-9C7D-743EDFC65A31}" destId="{CC7F9629-2960-4410-BAC2-36EBFC7DB2CA}" srcOrd="1" destOrd="0" presId="urn:microsoft.com/office/officeart/2005/8/layout/hierarchy2"/>
    <dgm:cxn modelId="{131B0D20-07CA-41E7-A05D-05EFFD8E598D}" type="presParOf" srcId="{CC7F9629-2960-4410-BAC2-36EBFC7DB2CA}" destId="{A40F14DA-E502-421B-8631-4B85A48E9A7D}" srcOrd="0" destOrd="0" presId="urn:microsoft.com/office/officeart/2005/8/layout/hierarchy2"/>
    <dgm:cxn modelId="{9E73E1B2-E177-4B61-94E0-A6DAE9B16E2A}" type="presParOf" srcId="{CC7F9629-2960-4410-BAC2-36EBFC7DB2CA}" destId="{D1EB5E20-D247-4507-A3A0-548CEA491538}" srcOrd="1" destOrd="0" presId="urn:microsoft.com/office/officeart/2005/8/layout/hierarchy2"/>
    <dgm:cxn modelId="{A34D678C-4A63-4210-A490-5EB1C546DFFA}" type="presParOf" srcId="{D1EB5E20-D247-4507-A3A0-548CEA491538}" destId="{3AA6EA6F-16C8-43DF-B744-37870D9F9A2E}" srcOrd="0" destOrd="0" presId="urn:microsoft.com/office/officeart/2005/8/layout/hierarchy2"/>
    <dgm:cxn modelId="{476AB408-06FF-4448-8A29-14AB1D088DC9}" type="presParOf" srcId="{3AA6EA6F-16C8-43DF-B744-37870D9F9A2E}" destId="{96FDF389-5499-4A05-AD73-3F6340482215}" srcOrd="0" destOrd="0" presId="urn:microsoft.com/office/officeart/2005/8/layout/hierarchy2"/>
    <dgm:cxn modelId="{724D3869-0C63-4139-9F93-F26D7350E67C}" type="presParOf" srcId="{D1EB5E20-D247-4507-A3A0-548CEA491538}" destId="{CFA626FA-5FBA-4C67-8E64-8D3E8CFBF753}" srcOrd="1" destOrd="0" presId="urn:microsoft.com/office/officeart/2005/8/layout/hierarchy2"/>
    <dgm:cxn modelId="{BEFBD3CA-A88F-4677-A2E2-6C26E3204245}" type="presParOf" srcId="{CFA626FA-5FBA-4C67-8E64-8D3E8CFBF753}" destId="{6367F781-A018-41E6-AD91-5458C3035D94}" srcOrd="0" destOrd="0" presId="urn:microsoft.com/office/officeart/2005/8/layout/hierarchy2"/>
    <dgm:cxn modelId="{2285DD5A-827B-42FF-8180-886ED73B8521}" type="presParOf" srcId="{CFA626FA-5FBA-4C67-8E64-8D3E8CFBF753}" destId="{9B7A9EAE-5ECA-40D4-8F58-472389D594AE}" srcOrd="1" destOrd="0" presId="urn:microsoft.com/office/officeart/2005/8/layout/hierarchy2"/>
    <dgm:cxn modelId="{58AA7E84-1CD6-4E37-869F-911DA7E2C0F9}" type="presParOf" srcId="{D1EB5E20-D247-4507-A3A0-548CEA491538}" destId="{BF0118F3-26B0-4F5B-9B5E-998A9C5FD0EF}" srcOrd="2" destOrd="0" presId="urn:microsoft.com/office/officeart/2005/8/layout/hierarchy2"/>
    <dgm:cxn modelId="{B03EE5CC-D3EE-4267-89D6-F4470D9E28E8}" type="presParOf" srcId="{BF0118F3-26B0-4F5B-9B5E-998A9C5FD0EF}" destId="{96829C85-EB0A-4847-AC6D-0FC8744E3F09}" srcOrd="0" destOrd="0" presId="urn:microsoft.com/office/officeart/2005/8/layout/hierarchy2"/>
    <dgm:cxn modelId="{5C930310-46E5-41F4-982C-A1F589AB9DFC}" type="presParOf" srcId="{D1EB5E20-D247-4507-A3A0-548CEA491538}" destId="{187DA938-CF64-4E2C-B175-BF466221AD5B}" srcOrd="3" destOrd="0" presId="urn:microsoft.com/office/officeart/2005/8/layout/hierarchy2"/>
    <dgm:cxn modelId="{E941192D-90D0-4A60-BCD1-F5CA77AE05E3}" type="presParOf" srcId="{187DA938-CF64-4E2C-B175-BF466221AD5B}" destId="{1E46CB85-CBD9-419E-AD6E-41DA706C0BE0}" srcOrd="0" destOrd="0" presId="urn:microsoft.com/office/officeart/2005/8/layout/hierarchy2"/>
    <dgm:cxn modelId="{D1D5E053-297D-4DF7-9A27-927AB630E555}" type="presParOf" srcId="{187DA938-CF64-4E2C-B175-BF466221AD5B}" destId="{E9DD2EDF-0F81-4E0A-AC10-1C1B2A04160D}" srcOrd="1" destOrd="0" presId="urn:microsoft.com/office/officeart/2005/8/layout/hierarchy2"/>
    <dgm:cxn modelId="{19C49C67-94DC-49AD-8048-B8D05894D2AA}" type="presParOf" srcId="{D1EB5E20-D247-4507-A3A0-548CEA491538}" destId="{58619872-1D99-4ADC-B8C4-BB19C992FEE9}" srcOrd="4" destOrd="0" presId="urn:microsoft.com/office/officeart/2005/8/layout/hierarchy2"/>
    <dgm:cxn modelId="{F8F04AA7-2E8E-4D02-93AE-E6A2B69479E1}" type="presParOf" srcId="{58619872-1D99-4ADC-B8C4-BB19C992FEE9}" destId="{77F24FEE-9085-4CB6-A557-56FF13E93C38}" srcOrd="0" destOrd="0" presId="urn:microsoft.com/office/officeart/2005/8/layout/hierarchy2"/>
    <dgm:cxn modelId="{48510FD8-0D50-4BCC-92C8-85744A412697}" type="presParOf" srcId="{D1EB5E20-D247-4507-A3A0-548CEA491538}" destId="{A74B8C6F-2CBC-438D-916E-096B1BF9C26A}" srcOrd="5" destOrd="0" presId="urn:microsoft.com/office/officeart/2005/8/layout/hierarchy2"/>
    <dgm:cxn modelId="{1B3C36EC-8552-41A3-9B33-388D1FE82813}" type="presParOf" srcId="{A74B8C6F-2CBC-438D-916E-096B1BF9C26A}" destId="{EE789FC7-05FD-4551-BAEE-E5B2C93281B8}" srcOrd="0" destOrd="0" presId="urn:microsoft.com/office/officeart/2005/8/layout/hierarchy2"/>
    <dgm:cxn modelId="{300D20C5-9D1E-461F-B524-52EE39F1BCE6}" type="presParOf" srcId="{A74B8C6F-2CBC-438D-916E-096B1BF9C26A}" destId="{4AED61BF-4E9A-41DE-8F50-08995CBB3168}" srcOrd="1" destOrd="0" presId="urn:microsoft.com/office/officeart/2005/8/layout/hierarchy2"/>
    <dgm:cxn modelId="{138EB130-E177-4EA8-99EE-B2518A00145D}" type="presParOf" srcId="{BF5A282C-E566-4C66-9C7D-743EDFC65A31}" destId="{7BD35544-A3C5-4C2C-8013-BB97E88D51C0}" srcOrd="2" destOrd="0" presId="urn:microsoft.com/office/officeart/2005/8/layout/hierarchy2"/>
    <dgm:cxn modelId="{03CDB326-FDD7-4329-8DC0-C69BF1CB35C2}" type="presParOf" srcId="{7BD35544-A3C5-4C2C-8013-BB97E88D51C0}" destId="{43AE66D4-56FC-4F98-9B44-38F5E527E4EE}" srcOrd="0" destOrd="0" presId="urn:microsoft.com/office/officeart/2005/8/layout/hierarchy2"/>
    <dgm:cxn modelId="{996B87A6-AF10-4B86-A8A0-7CF8B1BC31C3}" type="presParOf" srcId="{BF5A282C-E566-4C66-9C7D-743EDFC65A31}" destId="{B673BF3D-C6B8-4880-A01D-95D24A8540FD}" srcOrd="3" destOrd="0" presId="urn:microsoft.com/office/officeart/2005/8/layout/hierarchy2"/>
    <dgm:cxn modelId="{8CDDBFCF-6098-4878-AEC0-A6C5F1640290}" type="presParOf" srcId="{B673BF3D-C6B8-4880-A01D-95D24A8540FD}" destId="{6BE0B991-1A7D-4EC6-8098-F5505F1493FE}" srcOrd="0" destOrd="0" presId="urn:microsoft.com/office/officeart/2005/8/layout/hierarchy2"/>
    <dgm:cxn modelId="{6EB2060B-BF5B-4D81-8977-B71A388D44D3}" type="presParOf" srcId="{B673BF3D-C6B8-4880-A01D-95D24A8540FD}" destId="{D0614FEE-638C-4618-B5DF-2F47ED90BF43}" srcOrd="1" destOrd="0" presId="urn:microsoft.com/office/officeart/2005/8/layout/hierarchy2"/>
    <dgm:cxn modelId="{BBA8A21A-71D7-4DF9-B5FB-51222A9BC626}" type="presParOf" srcId="{D0614FEE-638C-4618-B5DF-2F47ED90BF43}" destId="{19FD2B20-5A29-486D-8849-1BB3BA4551FB}" srcOrd="0" destOrd="0" presId="urn:microsoft.com/office/officeart/2005/8/layout/hierarchy2"/>
    <dgm:cxn modelId="{4475C8EE-6E34-418D-92BF-8B373B8875BA}" type="presParOf" srcId="{19FD2B20-5A29-486D-8849-1BB3BA4551FB}" destId="{FEA68724-6AB8-486B-9A6C-BEB806ABA562}" srcOrd="0" destOrd="0" presId="urn:microsoft.com/office/officeart/2005/8/layout/hierarchy2"/>
    <dgm:cxn modelId="{65E91679-A8F3-4CE4-8F16-C6226622227A}" type="presParOf" srcId="{D0614FEE-638C-4618-B5DF-2F47ED90BF43}" destId="{95E66B17-2A91-4F5C-ADD4-4590445C94A3}" srcOrd="1" destOrd="0" presId="urn:microsoft.com/office/officeart/2005/8/layout/hierarchy2"/>
    <dgm:cxn modelId="{63F4ED3C-599F-4EE3-BEA8-A885A09283EF}" type="presParOf" srcId="{95E66B17-2A91-4F5C-ADD4-4590445C94A3}" destId="{391F3426-1397-452D-B93C-EE645C0EA5EC}" srcOrd="0" destOrd="0" presId="urn:microsoft.com/office/officeart/2005/8/layout/hierarchy2"/>
    <dgm:cxn modelId="{B1398893-1382-466D-B4CE-B26F49D5D914}" type="presParOf" srcId="{95E66B17-2A91-4F5C-ADD4-4590445C94A3}" destId="{8BD6EE09-D6E0-4EF2-9E06-9915462583D7}" srcOrd="1" destOrd="0" presId="urn:microsoft.com/office/officeart/2005/8/layout/hierarchy2"/>
    <dgm:cxn modelId="{12EB5766-CD06-43D8-A2A1-CDD27D1313DA}" type="presParOf" srcId="{D0614FEE-638C-4618-B5DF-2F47ED90BF43}" destId="{A0AAB196-CDA5-49D9-AE83-4BADF1AEB6D5}" srcOrd="2" destOrd="0" presId="urn:microsoft.com/office/officeart/2005/8/layout/hierarchy2"/>
    <dgm:cxn modelId="{A3EB3224-AF35-4289-B267-E6158997B214}" type="presParOf" srcId="{A0AAB196-CDA5-49D9-AE83-4BADF1AEB6D5}" destId="{A87DF9A7-6F6C-4C9E-8AA8-1A82EDA2F6F9}" srcOrd="0" destOrd="0" presId="urn:microsoft.com/office/officeart/2005/8/layout/hierarchy2"/>
    <dgm:cxn modelId="{B1EF45BA-2210-4BB8-B38E-8CD109D63A59}" type="presParOf" srcId="{D0614FEE-638C-4618-B5DF-2F47ED90BF43}" destId="{060DB5EA-600C-429F-83BB-6DE0F4B0FA38}" srcOrd="3" destOrd="0" presId="urn:microsoft.com/office/officeart/2005/8/layout/hierarchy2"/>
    <dgm:cxn modelId="{3DFF3779-B1C0-42DC-A32A-FF4C30487380}" type="presParOf" srcId="{060DB5EA-600C-429F-83BB-6DE0F4B0FA38}" destId="{AC862188-1E34-4146-ADBE-9AD550C726EE}" srcOrd="0" destOrd="0" presId="urn:microsoft.com/office/officeart/2005/8/layout/hierarchy2"/>
    <dgm:cxn modelId="{237B4461-95C0-42D1-9DB6-E637005DF25B}" type="presParOf" srcId="{060DB5EA-600C-429F-83BB-6DE0F4B0FA38}" destId="{BB3CC29C-EBA5-4F70-9147-1DD4F3D5448F}" srcOrd="1" destOrd="0" presId="urn:microsoft.com/office/officeart/2005/8/layout/hierarchy2"/>
    <dgm:cxn modelId="{D667C109-497E-4C18-A850-522B3A41E972}" type="presParOf" srcId="{D0614FEE-638C-4618-B5DF-2F47ED90BF43}" destId="{C32EE76C-7328-4FC5-A4A9-C444C8B6E17F}" srcOrd="4" destOrd="0" presId="urn:microsoft.com/office/officeart/2005/8/layout/hierarchy2"/>
    <dgm:cxn modelId="{BDD0148F-B157-4562-BD93-53EBEE70E3F7}" type="presParOf" srcId="{C32EE76C-7328-4FC5-A4A9-C444C8B6E17F}" destId="{6C61EDFE-90DE-4B07-A2D5-D4F8318E3E89}" srcOrd="0" destOrd="0" presId="urn:microsoft.com/office/officeart/2005/8/layout/hierarchy2"/>
    <dgm:cxn modelId="{A5162781-A786-44A7-91CE-8455A786D3AB}" type="presParOf" srcId="{D0614FEE-638C-4618-B5DF-2F47ED90BF43}" destId="{688E617C-B5C4-49EE-BA50-470914BB01FA}" srcOrd="5" destOrd="0" presId="urn:microsoft.com/office/officeart/2005/8/layout/hierarchy2"/>
    <dgm:cxn modelId="{1F9E8D1F-7CE1-4027-A6AC-854F9FF80851}" type="presParOf" srcId="{688E617C-B5C4-49EE-BA50-470914BB01FA}" destId="{C2B087CB-7762-4BC2-84B3-2A5D2C295162}" srcOrd="0" destOrd="0" presId="urn:microsoft.com/office/officeart/2005/8/layout/hierarchy2"/>
    <dgm:cxn modelId="{0CD80986-823D-4DCE-86B5-B986467144F2}" type="presParOf" srcId="{688E617C-B5C4-49EE-BA50-470914BB01FA}" destId="{1476D865-970B-445B-94F3-7BC70B2BD3D0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EF758-1CE5-4A38-88EC-39BA2D90A009}">
      <dsp:nvSpPr>
        <dsp:cNvPr id="0" name=""/>
        <dsp:cNvSpPr/>
      </dsp:nvSpPr>
      <dsp:spPr>
        <a:xfrm>
          <a:off x="137072" y="1986029"/>
          <a:ext cx="1379408" cy="689704"/>
        </a:xfrm>
        <a:prstGeom prst="roundRect">
          <a:avLst>
            <a:gd name="adj" fmla="val 10000"/>
          </a:avLst>
        </a:prstGeom>
        <a:solidFill>
          <a:srgbClr val="00285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+mn-lt"/>
            </a:rPr>
            <a:t>Route to </a:t>
          </a:r>
          <a:br>
            <a:rPr lang="en-US" sz="1400" kern="1200" dirty="0">
              <a:solidFill>
                <a:schemeClr val="bg1"/>
              </a:solidFill>
              <a:latin typeface="+mn-lt"/>
            </a:rPr>
          </a:br>
          <a:r>
            <a:rPr lang="en-US" sz="1400" kern="1200" dirty="0">
              <a:solidFill>
                <a:schemeClr val="bg1"/>
              </a:solidFill>
              <a:latin typeface="+mn-lt"/>
            </a:rPr>
            <a:t>Market</a:t>
          </a:r>
        </a:p>
      </dsp:txBody>
      <dsp:txXfrm>
        <a:off x="157273" y="2006230"/>
        <a:ext cx="1339006" cy="649302"/>
      </dsp:txXfrm>
    </dsp:sp>
    <dsp:sp modelId="{50090FFF-A15E-4EFA-A5EB-4CC8A9438C07}">
      <dsp:nvSpPr>
        <dsp:cNvPr id="0" name=""/>
        <dsp:cNvSpPr/>
      </dsp:nvSpPr>
      <dsp:spPr>
        <a:xfrm rot="17692822">
          <a:off x="1136633" y="1722696"/>
          <a:ext cx="131145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11458" y="133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+mn-lt"/>
          </a:endParaRPr>
        </a:p>
      </dsp:txBody>
      <dsp:txXfrm>
        <a:off x="1759576" y="1703225"/>
        <a:ext cx="65572" cy="65572"/>
      </dsp:txXfrm>
    </dsp:sp>
    <dsp:sp modelId="{A40F14DA-E502-421B-8631-4B85A48E9A7D}">
      <dsp:nvSpPr>
        <dsp:cNvPr id="0" name=""/>
        <dsp:cNvSpPr/>
      </dsp:nvSpPr>
      <dsp:spPr>
        <a:xfrm>
          <a:off x="2068244" y="796289"/>
          <a:ext cx="1379408" cy="689704"/>
        </a:xfrm>
        <a:prstGeom prst="roundRect">
          <a:avLst>
            <a:gd name="adj" fmla="val 10000"/>
          </a:avLst>
        </a:prstGeom>
        <a:solidFill>
          <a:srgbClr val="00285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+mn-lt"/>
            </a:rPr>
            <a:t>Direct</a:t>
          </a:r>
        </a:p>
      </dsp:txBody>
      <dsp:txXfrm>
        <a:off x="2088445" y="816490"/>
        <a:ext cx="1339006" cy="649302"/>
      </dsp:txXfrm>
    </dsp:sp>
    <dsp:sp modelId="{3AA6EA6F-16C8-43DF-B744-37870D9F9A2E}">
      <dsp:nvSpPr>
        <dsp:cNvPr id="0" name=""/>
        <dsp:cNvSpPr/>
      </dsp:nvSpPr>
      <dsp:spPr>
        <a:xfrm rot="18289469">
          <a:off x="3240433" y="731246"/>
          <a:ext cx="96620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66201" y="13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99379" y="720406"/>
        <a:ext cx="48310" cy="48310"/>
      </dsp:txXfrm>
    </dsp:sp>
    <dsp:sp modelId="{6367F781-A018-41E6-AD91-5458C3035D94}">
      <dsp:nvSpPr>
        <dsp:cNvPr id="0" name=""/>
        <dsp:cNvSpPr/>
      </dsp:nvSpPr>
      <dsp:spPr>
        <a:xfrm>
          <a:off x="3999416" y="3129"/>
          <a:ext cx="1379408" cy="689704"/>
        </a:xfrm>
        <a:prstGeom prst="roundRect">
          <a:avLst>
            <a:gd name="adj" fmla="val 10000"/>
          </a:avLst>
        </a:prstGeom>
        <a:solidFill>
          <a:srgbClr val="00285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+mn-lt"/>
            </a:rPr>
            <a:t>Direct Sales</a:t>
          </a:r>
        </a:p>
      </dsp:txBody>
      <dsp:txXfrm>
        <a:off x="4019617" y="23330"/>
        <a:ext cx="1339006" cy="649302"/>
      </dsp:txXfrm>
    </dsp:sp>
    <dsp:sp modelId="{BF0118F3-26B0-4F5B-9B5E-998A9C5FD0EF}">
      <dsp:nvSpPr>
        <dsp:cNvPr id="0" name=""/>
        <dsp:cNvSpPr/>
      </dsp:nvSpPr>
      <dsp:spPr>
        <a:xfrm>
          <a:off x="3447652" y="1127826"/>
          <a:ext cx="55176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51763" y="13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+mn-lt"/>
          </a:endParaRPr>
        </a:p>
      </dsp:txBody>
      <dsp:txXfrm>
        <a:off x="3709740" y="1127347"/>
        <a:ext cx="27588" cy="27588"/>
      </dsp:txXfrm>
    </dsp:sp>
    <dsp:sp modelId="{1E46CB85-CBD9-419E-AD6E-41DA706C0BE0}">
      <dsp:nvSpPr>
        <dsp:cNvPr id="0" name=""/>
        <dsp:cNvSpPr/>
      </dsp:nvSpPr>
      <dsp:spPr>
        <a:xfrm>
          <a:off x="3999416" y="796289"/>
          <a:ext cx="1379408" cy="689704"/>
        </a:xfrm>
        <a:prstGeom prst="roundRect">
          <a:avLst>
            <a:gd name="adj" fmla="val 10000"/>
          </a:avLst>
        </a:prstGeom>
        <a:solidFill>
          <a:srgbClr val="00285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+mn-lt"/>
            </a:rPr>
            <a:t>Inside Sales</a:t>
          </a:r>
        </a:p>
      </dsp:txBody>
      <dsp:txXfrm>
        <a:off x="4019617" y="816490"/>
        <a:ext cx="1339006" cy="649302"/>
      </dsp:txXfrm>
    </dsp:sp>
    <dsp:sp modelId="{58619872-1D99-4ADC-B8C4-BB19C992FEE9}">
      <dsp:nvSpPr>
        <dsp:cNvPr id="0" name=""/>
        <dsp:cNvSpPr/>
      </dsp:nvSpPr>
      <dsp:spPr>
        <a:xfrm rot="3310531">
          <a:off x="3240433" y="1524406"/>
          <a:ext cx="96620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66201" y="13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+mn-lt"/>
          </a:endParaRPr>
        </a:p>
      </dsp:txBody>
      <dsp:txXfrm>
        <a:off x="3699379" y="1513566"/>
        <a:ext cx="48310" cy="48310"/>
      </dsp:txXfrm>
    </dsp:sp>
    <dsp:sp modelId="{EE789FC7-05FD-4551-BAEE-E5B2C93281B8}">
      <dsp:nvSpPr>
        <dsp:cNvPr id="0" name=""/>
        <dsp:cNvSpPr/>
      </dsp:nvSpPr>
      <dsp:spPr>
        <a:xfrm>
          <a:off x="3999416" y="1589449"/>
          <a:ext cx="1379408" cy="689704"/>
        </a:xfrm>
        <a:prstGeom prst="roundRect">
          <a:avLst>
            <a:gd name="adj" fmla="val 10000"/>
          </a:avLst>
        </a:prstGeom>
        <a:solidFill>
          <a:srgbClr val="00285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+mn-lt"/>
            </a:rPr>
            <a:t>E-commerce</a:t>
          </a:r>
        </a:p>
      </dsp:txBody>
      <dsp:txXfrm>
        <a:off x="4019617" y="1609650"/>
        <a:ext cx="1339006" cy="649302"/>
      </dsp:txXfrm>
    </dsp:sp>
    <dsp:sp modelId="{7BD35544-A3C5-4C2C-8013-BB97E88D51C0}">
      <dsp:nvSpPr>
        <dsp:cNvPr id="0" name=""/>
        <dsp:cNvSpPr/>
      </dsp:nvSpPr>
      <dsp:spPr>
        <a:xfrm rot="3907178">
          <a:off x="1136633" y="2912435"/>
          <a:ext cx="131145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311458" y="133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+mn-lt"/>
          </a:endParaRPr>
        </a:p>
      </dsp:txBody>
      <dsp:txXfrm>
        <a:off x="1759576" y="2892964"/>
        <a:ext cx="65572" cy="65572"/>
      </dsp:txXfrm>
    </dsp:sp>
    <dsp:sp modelId="{6BE0B991-1A7D-4EC6-8098-F5505F1493FE}">
      <dsp:nvSpPr>
        <dsp:cNvPr id="0" name=""/>
        <dsp:cNvSpPr/>
      </dsp:nvSpPr>
      <dsp:spPr>
        <a:xfrm>
          <a:off x="2068244" y="3175769"/>
          <a:ext cx="1379408" cy="689704"/>
        </a:xfrm>
        <a:prstGeom prst="roundRect">
          <a:avLst>
            <a:gd name="adj" fmla="val 10000"/>
          </a:avLst>
        </a:prstGeom>
        <a:solidFill>
          <a:srgbClr val="00285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+mn-lt"/>
            </a:rPr>
            <a:t>Indirect</a:t>
          </a:r>
        </a:p>
      </dsp:txBody>
      <dsp:txXfrm>
        <a:off x="2088445" y="3195970"/>
        <a:ext cx="1339006" cy="649302"/>
      </dsp:txXfrm>
    </dsp:sp>
    <dsp:sp modelId="{19FD2B20-5A29-486D-8849-1BB3BA4551FB}">
      <dsp:nvSpPr>
        <dsp:cNvPr id="0" name=""/>
        <dsp:cNvSpPr/>
      </dsp:nvSpPr>
      <dsp:spPr>
        <a:xfrm rot="18289469">
          <a:off x="3240433" y="3110725"/>
          <a:ext cx="96620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66201" y="13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+mn-lt"/>
          </a:endParaRPr>
        </a:p>
      </dsp:txBody>
      <dsp:txXfrm>
        <a:off x="3699379" y="3099886"/>
        <a:ext cx="48310" cy="48310"/>
      </dsp:txXfrm>
    </dsp:sp>
    <dsp:sp modelId="{391F3426-1397-452D-B93C-EE645C0EA5EC}">
      <dsp:nvSpPr>
        <dsp:cNvPr id="0" name=""/>
        <dsp:cNvSpPr/>
      </dsp:nvSpPr>
      <dsp:spPr>
        <a:xfrm>
          <a:off x="3999416" y="2382609"/>
          <a:ext cx="1379408" cy="689704"/>
        </a:xfrm>
        <a:prstGeom prst="roundRect">
          <a:avLst>
            <a:gd name="adj" fmla="val 10000"/>
          </a:avLst>
        </a:prstGeom>
        <a:solidFill>
          <a:srgbClr val="00285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+mn-lt"/>
            </a:rPr>
            <a:t>Resellers</a:t>
          </a:r>
        </a:p>
      </dsp:txBody>
      <dsp:txXfrm>
        <a:off x="4019617" y="2402810"/>
        <a:ext cx="1339006" cy="649302"/>
      </dsp:txXfrm>
    </dsp:sp>
    <dsp:sp modelId="{A0AAB196-CDA5-49D9-AE83-4BADF1AEB6D5}">
      <dsp:nvSpPr>
        <dsp:cNvPr id="0" name=""/>
        <dsp:cNvSpPr/>
      </dsp:nvSpPr>
      <dsp:spPr>
        <a:xfrm>
          <a:off x="3447652" y="3507305"/>
          <a:ext cx="55176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51763" y="13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+mn-lt"/>
          </a:endParaRPr>
        </a:p>
      </dsp:txBody>
      <dsp:txXfrm>
        <a:off x="3709740" y="3506827"/>
        <a:ext cx="27588" cy="27588"/>
      </dsp:txXfrm>
    </dsp:sp>
    <dsp:sp modelId="{AC862188-1E34-4146-ADBE-9AD550C726EE}">
      <dsp:nvSpPr>
        <dsp:cNvPr id="0" name=""/>
        <dsp:cNvSpPr/>
      </dsp:nvSpPr>
      <dsp:spPr>
        <a:xfrm>
          <a:off x="3999416" y="3175769"/>
          <a:ext cx="1379408" cy="689704"/>
        </a:xfrm>
        <a:prstGeom prst="roundRect">
          <a:avLst>
            <a:gd name="adj" fmla="val 10000"/>
          </a:avLst>
        </a:prstGeom>
        <a:solidFill>
          <a:srgbClr val="00285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+mn-lt"/>
            </a:rPr>
            <a:t>Referrals</a:t>
          </a:r>
        </a:p>
      </dsp:txBody>
      <dsp:txXfrm>
        <a:off x="4019617" y="3195970"/>
        <a:ext cx="1339006" cy="649302"/>
      </dsp:txXfrm>
    </dsp:sp>
    <dsp:sp modelId="{C32EE76C-7328-4FC5-A4A9-C444C8B6E17F}">
      <dsp:nvSpPr>
        <dsp:cNvPr id="0" name=""/>
        <dsp:cNvSpPr/>
      </dsp:nvSpPr>
      <dsp:spPr>
        <a:xfrm rot="3310531">
          <a:off x="3240433" y="3903885"/>
          <a:ext cx="96620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66201" y="133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+mn-lt"/>
          </a:endParaRPr>
        </a:p>
      </dsp:txBody>
      <dsp:txXfrm>
        <a:off x="3699379" y="3893046"/>
        <a:ext cx="48310" cy="48310"/>
      </dsp:txXfrm>
    </dsp:sp>
    <dsp:sp modelId="{C2B087CB-7762-4BC2-84B3-2A5D2C295162}">
      <dsp:nvSpPr>
        <dsp:cNvPr id="0" name=""/>
        <dsp:cNvSpPr/>
      </dsp:nvSpPr>
      <dsp:spPr>
        <a:xfrm>
          <a:off x="3999416" y="3968928"/>
          <a:ext cx="1379408" cy="689704"/>
        </a:xfrm>
        <a:prstGeom prst="roundRect">
          <a:avLst>
            <a:gd name="adj" fmla="val 10000"/>
          </a:avLst>
        </a:prstGeom>
        <a:solidFill>
          <a:srgbClr val="00285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  <a:latin typeface="+mn-lt"/>
            </a:rPr>
            <a:t>Telecom</a:t>
          </a:r>
          <a:br>
            <a:rPr lang="en-US" sz="1400" kern="1200" dirty="0">
              <a:solidFill>
                <a:schemeClr val="bg1"/>
              </a:solidFill>
              <a:latin typeface="+mn-lt"/>
            </a:rPr>
          </a:br>
          <a:r>
            <a:rPr lang="en-US" sz="1400" kern="1200" dirty="0">
              <a:solidFill>
                <a:schemeClr val="bg1"/>
              </a:solidFill>
              <a:latin typeface="+mn-lt"/>
            </a:rPr>
            <a:t>Partners</a:t>
          </a:r>
        </a:p>
      </dsp:txBody>
      <dsp:txXfrm>
        <a:off x="4019617" y="3989129"/>
        <a:ext cx="1339006" cy="649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28987-5707-4317-BE7C-05D860BE5577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73ABB-E9E8-41BE-8503-C234A4A1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74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3831A-22FD-4767-A9EF-264D8F3574CA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7D303-EFAE-4CF8-B01B-561DC2ED2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8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D303-EFAE-4CF8-B01B-561DC2ED26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85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D303-EFAE-4CF8-B01B-561DC2ED26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97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D303-EFAE-4CF8-B01B-561DC2ED26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62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84263" y="720725"/>
            <a:ext cx="4841875" cy="2724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247757" y="3628710"/>
            <a:ext cx="6514886" cy="5287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131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D303-EFAE-4CF8-B01B-561DC2ED26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64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D303-EFAE-4CF8-B01B-561DC2ED26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56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84263" y="720725"/>
            <a:ext cx="4841875" cy="2724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247757" y="3628710"/>
            <a:ext cx="6514886" cy="5287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115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D303-EFAE-4CF8-B01B-561DC2ED26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51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D303-EFAE-4CF8-B01B-561DC2ED26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0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D303-EFAE-4CF8-B01B-561DC2ED26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31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84263" y="720725"/>
            <a:ext cx="4841875" cy="2724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247757" y="3628710"/>
            <a:ext cx="6514886" cy="5287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Businesses Lose USD$75 Billion Due To Poor Customer Service. </a:t>
            </a:r>
            <a:r>
              <a:rPr lang="en-US" sz="9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(Forbes)</a:t>
            </a: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H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HK" dirty="0"/>
              <a:t>https://www.forbes.com/sites/shephyken/2018/05/17/businesses-lose-75-billion-due-to-poor-customer-service/?sh=11aa2cfb16f9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487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https://www.gartner.com/en/marketing/insights/articles/key-findings-from-the-gartner-customer-experience-survey</a:t>
            </a:r>
          </a:p>
          <a:p>
            <a:endParaRPr lang="en-US" dirty="0"/>
          </a:p>
          <a:p>
            <a:r>
              <a:rPr lang="en-HK" dirty="0"/>
              <a:t>https://emplifi.io/resources/blog/customer-experience-statistics</a:t>
            </a:r>
          </a:p>
          <a:p>
            <a:endParaRPr lang="en-US" dirty="0"/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D303-EFAE-4CF8-B01B-561DC2ED26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99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D303-EFAE-4CF8-B01B-561DC2ED26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59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D303-EFAE-4CF8-B01B-561DC2ED260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78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D303-EFAE-4CF8-B01B-561DC2ED26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5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https://www.gartner.com/en/marketing/insights/articles/key-findings-from-the-gartner-customer-experience-survey</a:t>
            </a:r>
          </a:p>
          <a:p>
            <a:endParaRPr lang="en-US" dirty="0"/>
          </a:p>
          <a:p>
            <a:r>
              <a:rPr lang="en-HK" dirty="0"/>
              <a:t>https://emplifi.io/resources/blog/customer-experience-statistics</a:t>
            </a:r>
          </a:p>
          <a:p>
            <a:endParaRPr lang="en-US" dirty="0"/>
          </a:p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D303-EFAE-4CF8-B01B-561DC2ED26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20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D303-EFAE-4CF8-B01B-561DC2ED26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13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D303-EFAE-4CF8-B01B-561DC2ED26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4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D303-EFAE-4CF8-B01B-561DC2ED26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6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D303-EFAE-4CF8-B01B-561DC2ED26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92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7D303-EFAE-4CF8-B01B-561DC2ED26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9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93D271-AD15-D544-88A5-624BA0967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0016" y="3096017"/>
            <a:ext cx="3761983" cy="3761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3924BF-6BBF-E84A-ABFB-47A917F4A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43307" y="-821454"/>
            <a:ext cx="1642907" cy="32858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CFACC2-FB34-E14E-A091-A352115B07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433571"/>
            <a:ext cx="10515600" cy="1012306"/>
          </a:xfrm>
        </p:spPr>
        <p:txBody>
          <a:bodyPr anchor="t">
            <a:noAutofit/>
          </a:bodyPr>
          <a:lstStyle>
            <a:lvl1pPr algn="l">
              <a:defRPr sz="600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D0450-863D-4E4A-962A-C3F8581BB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4458486"/>
            <a:ext cx="7561668" cy="5594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5D8BD-C919-0D43-9282-0001EB49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415E-8686-496C-A26F-FC189A912F95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67068-5915-8143-9BFF-BC896504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07D7D-82C7-524A-8A27-160B7DCA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6CE64-F3C8-B541-A726-B4C993BBA04A}" type="slidenum"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9755" y="637682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30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F3A0-F4C1-485B-8F2D-45359AF68AED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9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ontents">
    <p:bg>
      <p:bgPr>
        <a:solidFill>
          <a:srgbClr val="D7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797E63-F332-40FF-8873-CA788B6B62F2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46DBFA-52B8-4122-A741-22E3C15437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38200" y="914510"/>
            <a:ext cx="2344738" cy="22733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561821" y="914510"/>
            <a:ext cx="2344738" cy="22733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285442" y="914510"/>
            <a:ext cx="2344738" cy="22733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9009062" y="914510"/>
            <a:ext cx="2344738" cy="22733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85032" y="3372244"/>
            <a:ext cx="2251075" cy="297968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885032" y="3762417"/>
            <a:ext cx="2251075" cy="2285233"/>
          </a:xfrm>
        </p:spPr>
        <p:txBody>
          <a:bodyPr>
            <a:no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Content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608653" y="3372244"/>
            <a:ext cx="2251075" cy="297968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608653" y="3762417"/>
            <a:ext cx="2251075" cy="2285233"/>
          </a:xfrm>
        </p:spPr>
        <p:txBody>
          <a:bodyPr>
            <a:no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Content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332274" y="3372244"/>
            <a:ext cx="2251075" cy="297968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332274" y="3762417"/>
            <a:ext cx="2251075" cy="2285233"/>
          </a:xfrm>
        </p:spPr>
        <p:txBody>
          <a:bodyPr>
            <a:no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Content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9055895" y="3372070"/>
            <a:ext cx="2251075" cy="297968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9055895" y="3762243"/>
            <a:ext cx="2251075" cy="2285233"/>
          </a:xfrm>
        </p:spPr>
        <p:txBody>
          <a:bodyPr>
            <a:noAutofit/>
          </a:bodyPr>
          <a:lstStyle>
            <a:lvl1pPr marL="0" indent="0">
              <a:buNone/>
              <a:defRPr sz="1100" b="0"/>
            </a:lvl1pPr>
          </a:lstStyle>
          <a:p>
            <a:pPr lvl="0"/>
            <a:r>
              <a:rPr lang="en-US" dirty="0"/>
              <a:t>Insert Content</a:t>
            </a:r>
          </a:p>
        </p:txBody>
      </p:sp>
    </p:spTree>
    <p:extLst>
      <p:ext uri="{BB962C8B-B14F-4D97-AF65-F5344CB8AC3E}">
        <p14:creationId xmlns:p14="http://schemas.microsoft.com/office/powerpoint/2010/main" val="2154407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6904" y="1212103"/>
            <a:ext cx="3049476" cy="96791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90AF-C3B9-4FBB-B963-4553F9D91D13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383089" y="1212104"/>
            <a:ext cx="2118610" cy="288774"/>
          </a:xfrm>
        </p:spPr>
        <p:txBody>
          <a:bodyPr>
            <a:noAutofit/>
          </a:bodyPr>
          <a:lstStyle>
            <a:lvl1pPr marL="0" indent="0">
              <a:buNone/>
              <a:defRPr sz="2000" b="1" u="none" baseline="0">
                <a:solidFill>
                  <a:srgbClr val="0099FF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6736355" y="1212104"/>
            <a:ext cx="1626726" cy="288774"/>
          </a:xfrm>
        </p:spPr>
        <p:txBody>
          <a:bodyPr>
            <a:noAutofit/>
          </a:bodyPr>
          <a:lstStyle>
            <a:lvl1pPr marL="0" indent="0">
              <a:buNone/>
              <a:defRPr sz="2000" b="1" u="none" baseline="0">
                <a:solidFill>
                  <a:srgbClr val="0099FF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9089621" y="1212104"/>
            <a:ext cx="1626726" cy="288774"/>
          </a:xfrm>
        </p:spPr>
        <p:txBody>
          <a:bodyPr>
            <a:noAutofit/>
          </a:bodyPr>
          <a:lstStyle>
            <a:lvl1pPr marL="0" indent="0">
              <a:buNone/>
              <a:defRPr sz="2000" b="1" u="none" baseline="0">
                <a:solidFill>
                  <a:srgbClr val="0099FF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00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383089" y="1521503"/>
            <a:ext cx="2118610" cy="0"/>
          </a:xfrm>
          <a:prstGeom prst="line">
            <a:avLst/>
          </a:prstGeom>
          <a:ln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6735033" y="1521503"/>
            <a:ext cx="2118610" cy="0"/>
          </a:xfrm>
          <a:prstGeom prst="line">
            <a:avLst/>
          </a:prstGeom>
          <a:ln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9089621" y="1521503"/>
            <a:ext cx="2118610" cy="0"/>
          </a:xfrm>
          <a:prstGeom prst="line">
            <a:avLst/>
          </a:prstGeom>
          <a:ln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10"/>
          <p:cNvSpPr>
            <a:spLocks noGrp="1"/>
          </p:cNvSpPr>
          <p:nvPr>
            <p:ph sz="quarter" idx="30" hasCustomPrompt="1"/>
          </p:nvPr>
        </p:nvSpPr>
        <p:spPr>
          <a:xfrm>
            <a:off x="4383089" y="3608858"/>
            <a:ext cx="2118610" cy="288774"/>
          </a:xfrm>
        </p:spPr>
        <p:txBody>
          <a:bodyPr>
            <a:noAutofit/>
          </a:bodyPr>
          <a:lstStyle>
            <a:lvl1pPr marL="0" indent="0">
              <a:buNone/>
              <a:defRPr sz="2000" b="1" u="none" baseline="0">
                <a:solidFill>
                  <a:srgbClr val="0099FF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5" name="Content Placeholder 10"/>
          <p:cNvSpPr>
            <a:spLocks noGrp="1"/>
          </p:cNvSpPr>
          <p:nvPr>
            <p:ph sz="quarter" idx="32" hasCustomPrompt="1"/>
          </p:nvPr>
        </p:nvSpPr>
        <p:spPr>
          <a:xfrm>
            <a:off x="6736355" y="3608858"/>
            <a:ext cx="1626726" cy="288774"/>
          </a:xfrm>
        </p:spPr>
        <p:txBody>
          <a:bodyPr>
            <a:noAutofit/>
          </a:bodyPr>
          <a:lstStyle>
            <a:lvl1pPr marL="0" indent="0">
              <a:buNone/>
              <a:defRPr sz="2000" b="1" u="none" baseline="0">
                <a:solidFill>
                  <a:srgbClr val="0099FF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6" name="Content Placeholder 10"/>
          <p:cNvSpPr>
            <a:spLocks noGrp="1"/>
          </p:cNvSpPr>
          <p:nvPr>
            <p:ph sz="quarter" idx="33" hasCustomPrompt="1"/>
          </p:nvPr>
        </p:nvSpPr>
        <p:spPr>
          <a:xfrm>
            <a:off x="9089621" y="3608858"/>
            <a:ext cx="1626726" cy="288774"/>
          </a:xfrm>
        </p:spPr>
        <p:txBody>
          <a:bodyPr>
            <a:noAutofit/>
          </a:bodyPr>
          <a:lstStyle>
            <a:lvl1pPr marL="0" indent="0">
              <a:buNone/>
              <a:defRPr sz="2000" b="1" u="none" baseline="0">
                <a:solidFill>
                  <a:srgbClr val="0099FF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00</a:t>
            </a: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4383089" y="3918257"/>
            <a:ext cx="2118610" cy="0"/>
          </a:xfrm>
          <a:prstGeom prst="line">
            <a:avLst/>
          </a:prstGeom>
          <a:ln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6735033" y="3918257"/>
            <a:ext cx="2118610" cy="0"/>
          </a:xfrm>
          <a:prstGeom prst="line">
            <a:avLst/>
          </a:prstGeom>
          <a:ln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>
            <a:off x="9089621" y="3918257"/>
            <a:ext cx="2118610" cy="0"/>
          </a:xfrm>
          <a:prstGeom prst="line">
            <a:avLst/>
          </a:prstGeom>
          <a:ln>
            <a:solidFill>
              <a:srgbClr val="0028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ontent Placeholder 6"/>
          <p:cNvSpPr>
            <a:spLocks noGrp="1"/>
          </p:cNvSpPr>
          <p:nvPr>
            <p:ph sz="quarter" idx="39" hasCustomPrompt="1"/>
          </p:nvPr>
        </p:nvSpPr>
        <p:spPr>
          <a:xfrm>
            <a:off x="4383089" y="1575259"/>
            <a:ext cx="2118610" cy="248439"/>
          </a:xfrm>
        </p:spPr>
        <p:txBody>
          <a:bodyPr>
            <a:normAutofit/>
          </a:bodyPr>
          <a:lstStyle>
            <a:lvl1pPr marL="0" indent="0">
              <a:buNone/>
              <a:defRPr sz="1100" b="1"/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Chapter Name</a:t>
            </a:r>
            <a:endParaRPr lang="en-US" dirty="0"/>
          </a:p>
        </p:txBody>
      </p:sp>
      <p:sp>
        <p:nvSpPr>
          <p:cNvPr id="80" name="Content Placeholder 9"/>
          <p:cNvSpPr>
            <a:spLocks noGrp="1"/>
          </p:cNvSpPr>
          <p:nvPr>
            <p:ph sz="quarter" idx="40" hasCustomPrompt="1"/>
          </p:nvPr>
        </p:nvSpPr>
        <p:spPr>
          <a:xfrm>
            <a:off x="4383089" y="1896766"/>
            <a:ext cx="2118610" cy="1163870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</a:lstStyle>
          <a:p>
            <a:r>
              <a:rPr lang="en-US" dirty="0"/>
              <a:t>Chapter Details</a:t>
            </a:r>
          </a:p>
        </p:txBody>
      </p:sp>
      <p:sp>
        <p:nvSpPr>
          <p:cNvPr id="81" name="Content Placeholder 6"/>
          <p:cNvSpPr>
            <a:spLocks noGrp="1"/>
          </p:cNvSpPr>
          <p:nvPr>
            <p:ph sz="quarter" idx="41" hasCustomPrompt="1"/>
          </p:nvPr>
        </p:nvSpPr>
        <p:spPr>
          <a:xfrm>
            <a:off x="6736355" y="1575259"/>
            <a:ext cx="2118610" cy="248439"/>
          </a:xfrm>
        </p:spPr>
        <p:txBody>
          <a:bodyPr>
            <a:normAutofit/>
          </a:bodyPr>
          <a:lstStyle>
            <a:lvl1pPr marL="0" indent="0">
              <a:buNone/>
              <a:defRPr sz="1100" b="1"/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Chapter Name</a:t>
            </a:r>
            <a:endParaRPr lang="en-US" dirty="0"/>
          </a:p>
        </p:txBody>
      </p:sp>
      <p:sp>
        <p:nvSpPr>
          <p:cNvPr id="82" name="Content Placeholder 9"/>
          <p:cNvSpPr>
            <a:spLocks noGrp="1"/>
          </p:cNvSpPr>
          <p:nvPr>
            <p:ph sz="quarter" idx="42" hasCustomPrompt="1"/>
          </p:nvPr>
        </p:nvSpPr>
        <p:spPr>
          <a:xfrm>
            <a:off x="6736355" y="1896766"/>
            <a:ext cx="2118610" cy="1163870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</a:lstStyle>
          <a:p>
            <a:r>
              <a:rPr lang="en-US" dirty="0"/>
              <a:t>Chapter Details</a:t>
            </a:r>
          </a:p>
        </p:txBody>
      </p:sp>
      <p:sp>
        <p:nvSpPr>
          <p:cNvPr id="83" name="Content Placeholder 6"/>
          <p:cNvSpPr>
            <a:spLocks noGrp="1"/>
          </p:cNvSpPr>
          <p:nvPr>
            <p:ph sz="quarter" idx="43" hasCustomPrompt="1"/>
          </p:nvPr>
        </p:nvSpPr>
        <p:spPr>
          <a:xfrm>
            <a:off x="9089621" y="1575259"/>
            <a:ext cx="2118610" cy="248439"/>
          </a:xfrm>
        </p:spPr>
        <p:txBody>
          <a:bodyPr>
            <a:normAutofit/>
          </a:bodyPr>
          <a:lstStyle>
            <a:lvl1pPr marL="0" indent="0">
              <a:buNone/>
              <a:defRPr sz="1100" b="1"/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Chapter Name</a:t>
            </a:r>
            <a:endParaRPr lang="en-US" dirty="0"/>
          </a:p>
        </p:txBody>
      </p:sp>
      <p:sp>
        <p:nvSpPr>
          <p:cNvPr id="84" name="Content Placeholder 9"/>
          <p:cNvSpPr>
            <a:spLocks noGrp="1"/>
          </p:cNvSpPr>
          <p:nvPr>
            <p:ph sz="quarter" idx="44" hasCustomPrompt="1"/>
          </p:nvPr>
        </p:nvSpPr>
        <p:spPr>
          <a:xfrm>
            <a:off x="9089621" y="1896766"/>
            <a:ext cx="2118610" cy="1163870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</a:lstStyle>
          <a:p>
            <a:r>
              <a:rPr lang="en-US" dirty="0"/>
              <a:t>Chapter Details</a:t>
            </a:r>
          </a:p>
        </p:txBody>
      </p:sp>
      <p:sp>
        <p:nvSpPr>
          <p:cNvPr id="85" name="Content Placeholder 6"/>
          <p:cNvSpPr>
            <a:spLocks noGrp="1"/>
          </p:cNvSpPr>
          <p:nvPr>
            <p:ph sz="quarter" idx="45" hasCustomPrompt="1"/>
          </p:nvPr>
        </p:nvSpPr>
        <p:spPr>
          <a:xfrm>
            <a:off x="4383089" y="3968379"/>
            <a:ext cx="2118610" cy="248439"/>
          </a:xfrm>
        </p:spPr>
        <p:txBody>
          <a:bodyPr>
            <a:normAutofit/>
          </a:bodyPr>
          <a:lstStyle>
            <a:lvl1pPr marL="0" indent="0">
              <a:buNone/>
              <a:defRPr sz="1100" b="1"/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Chapter Name</a:t>
            </a:r>
            <a:endParaRPr lang="en-US" dirty="0"/>
          </a:p>
        </p:txBody>
      </p:sp>
      <p:sp>
        <p:nvSpPr>
          <p:cNvPr id="86" name="Content Placeholder 9"/>
          <p:cNvSpPr>
            <a:spLocks noGrp="1"/>
          </p:cNvSpPr>
          <p:nvPr>
            <p:ph sz="quarter" idx="46" hasCustomPrompt="1"/>
          </p:nvPr>
        </p:nvSpPr>
        <p:spPr>
          <a:xfrm>
            <a:off x="4383089" y="4289886"/>
            <a:ext cx="2118610" cy="1163870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</a:lstStyle>
          <a:p>
            <a:r>
              <a:rPr lang="en-US" dirty="0"/>
              <a:t>Chapter Details</a:t>
            </a:r>
          </a:p>
        </p:txBody>
      </p:sp>
      <p:sp>
        <p:nvSpPr>
          <p:cNvPr id="87" name="Content Placeholder 6"/>
          <p:cNvSpPr>
            <a:spLocks noGrp="1"/>
          </p:cNvSpPr>
          <p:nvPr>
            <p:ph sz="quarter" idx="47" hasCustomPrompt="1"/>
          </p:nvPr>
        </p:nvSpPr>
        <p:spPr>
          <a:xfrm>
            <a:off x="6736355" y="3968379"/>
            <a:ext cx="2118610" cy="248439"/>
          </a:xfrm>
        </p:spPr>
        <p:txBody>
          <a:bodyPr>
            <a:normAutofit/>
          </a:bodyPr>
          <a:lstStyle>
            <a:lvl1pPr marL="0" indent="0">
              <a:buNone/>
              <a:defRPr sz="1100" b="1"/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Chapter Name</a:t>
            </a:r>
            <a:endParaRPr lang="en-US" dirty="0"/>
          </a:p>
        </p:txBody>
      </p:sp>
      <p:sp>
        <p:nvSpPr>
          <p:cNvPr id="88" name="Content Placeholder 9"/>
          <p:cNvSpPr>
            <a:spLocks noGrp="1"/>
          </p:cNvSpPr>
          <p:nvPr>
            <p:ph sz="quarter" idx="48" hasCustomPrompt="1"/>
          </p:nvPr>
        </p:nvSpPr>
        <p:spPr>
          <a:xfrm>
            <a:off x="6736355" y="4289886"/>
            <a:ext cx="2118610" cy="1163870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</a:lstStyle>
          <a:p>
            <a:r>
              <a:rPr lang="en-US" dirty="0"/>
              <a:t>Chapter Details</a:t>
            </a:r>
          </a:p>
        </p:txBody>
      </p:sp>
      <p:sp>
        <p:nvSpPr>
          <p:cNvPr id="89" name="Content Placeholder 6"/>
          <p:cNvSpPr>
            <a:spLocks noGrp="1"/>
          </p:cNvSpPr>
          <p:nvPr>
            <p:ph sz="quarter" idx="49" hasCustomPrompt="1"/>
          </p:nvPr>
        </p:nvSpPr>
        <p:spPr>
          <a:xfrm>
            <a:off x="9089621" y="3968379"/>
            <a:ext cx="2118610" cy="248439"/>
          </a:xfrm>
        </p:spPr>
        <p:txBody>
          <a:bodyPr>
            <a:normAutofit/>
          </a:bodyPr>
          <a:lstStyle>
            <a:lvl1pPr marL="0" indent="0">
              <a:buNone/>
              <a:defRPr sz="1100" b="1"/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Chapter Name</a:t>
            </a:r>
            <a:endParaRPr lang="en-US" dirty="0"/>
          </a:p>
        </p:txBody>
      </p:sp>
      <p:sp>
        <p:nvSpPr>
          <p:cNvPr id="90" name="Content Placeholder 9"/>
          <p:cNvSpPr>
            <a:spLocks noGrp="1"/>
          </p:cNvSpPr>
          <p:nvPr>
            <p:ph sz="quarter" idx="50" hasCustomPrompt="1"/>
          </p:nvPr>
        </p:nvSpPr>
        <p:spPr>
          <a:xfrm>
            <a:off x="9089621" y="4289886"/>
            <a:ext cx="2118610" cy="1163870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</a:lstStyle>
          <a:p>
            <a:r>
              <a:rPr lang="en-US" dirty="0"/>
              <a:t>Chapter Details</a:t>
            </a:r>
          </a:p>
        </p:txBody>
      </p:sp>
    </p:spTree>
    <p:extLst>
      <p:ext uri="{BB962C8B-B14F-4D97-AF65-F5344CB8AC3E}">
        <p14:creationId xmlns:p14="http://schemas.microsoft.com/office/powerpoint/2010/main" val="75299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Pale Blue">
    <p:bg>
      <p:bgPr>
        <a:solidFill>
          <a:srgbClr val="D7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8F4-2BF8-4E8E-A1D3-4309EC89715F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5521596" y="2766219"/>
            <a:ext cx="5832204" cy="1325563"/>
          </a:xfrm>
        </p:spPr>
        <p:txBody>
          <a:bodyPr>
            <a:noAutofit/>
          </a:bodyPr>
          <a:lstStyle>
            <a:lvl1pPr>
              <a:defRPr sz="5000" b="1">
                <a:latin typeface="+mj-lt"/>
              </a:defRPr>
            </a:lvl1pPr>
          </a:lstStyle>
          <a:p>
            <a:r>
              <a:rPr lang="fr-FR" dirty="0"/>
              <a:t>CHAPTER 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-1479754" y="932656"/>
            <a:ext cx="2959507" cy="4992688"/>
          </a:xfrm>
        </p:spPr>
        <p:txBody>
          <a:bodyPr>
            <a:noAutofit/>
          </a:bodyPr>
          <a:lstStyle>
            <a:lvl1pPr marL="0" indent="0">
              <a:buNone/>
              <a:defRPr sz="40000" b="1">
                <a:solidFill>
                  <a:srgbClr val="0099FF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504336" y="932656"/>
            <a:ext cx="2949678" cy="4992688"/>
          </a:xfrm>
        </p:spPr>
        <p:txBody>
          <a:bodyPr>
            <a:noAutofit/>
          </a:bodyPr>
          <a:lstStyle>
            <a:lvl1pPr marL="0" indent="0">
              <a:buNone/>
              <a:defRPr sz="40000" b="1">
                <a:solidFill>
                  <a:srgbClr val="00E178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17292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D7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33C01C6-AAD4-1645-A187-8D6FA5477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5276" y="3218842"/>
            <a:ext cx="3636723" cy="3636723"/>
          </a:xfrm>
          <a:prstGeom prst="rect">
            <a:avLst/>
          </a:prstGeom>
        </p:spPr>
      </p:pic>
      <p:pic>
        <p:nvPicPr>
          <p:cNvPr id="9" name="Picture 8" descr="A person smiling for the picture&#10;&#10;Description automatically generated with low confidence">
            <a:extLst>
              <a:ext uri="{FF2B5EF4-FFF2-40B4-BE49-F238E27FC236}">
                <a16:creationId xmlns:a16="http://schemas.microsoft.com/office/drawing/2014/main" id="{2D8323A6-0B6F-C54F-9964-0771134AF0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96000" y="0"/>
            <a:ext cx="5923194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B6CB8910-8919-CF45-904D-1F7D18598C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99559" y="-817328"/>
            <a:ext cx="1634652" cy="3269304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838200" y="1848688"/>
            <a:ext cx="3590677" cy="679827"/>
          </a:xfrm>
        </p:spPr>
        <p:txBody>
          <a:bodyPr anchor="t">
            <a:noAutofit/>
          </a:bodyPr>
          <a:lstStyle>
            <a:lvl1pPr>
              <a:defRPr sz="2800" b="1">
                <a:solidFill>
                  <a:srgbClr val="0099FF"/>
                </a:solidFill>
                <a:latin typeface="+mj-lt"/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838200" y="3307744"/>
            <a:ext cx="4568687" cy="261649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Insert content </a:t>
            </a:r>
            <a:r>
              <a:rPr lang="fr-FR" dirty="0" err="1"/>
              <a:t>here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B9BADE-898D-43CE-B150-D1E0A7392766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5028E3-5700-CA40-B486-4191443568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-2"/>
            <a:ext cx="825911" cy="82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48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04" y="1212103"/>
            <a:ext cx="3049476" cy="967916"/>
          </a:xfrm>
        </p:spPr>
        <p:txBody>
          <a:bodyPr anchor="t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F9F2-0F78-4604-8EB6-E73BE5B55EB3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96905" y="2180019"/>
            <a:ext cx="3927495" cy="247182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521325" y="1227138"/>
            <a:ext cx="5834063" cy="4283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67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099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4002-929C-4ADD-812F-B30B58A3565E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43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090E-AA84-4597-B892-A03E89291D73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9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002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4D800951-58D7-8541-87D0-B68E26473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727388" y="2393388"/>
            <a:ext cx="2976408" cy="5952816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73924BF-6BBF-E84A-ABFB-47A917F4A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60638" y="-821454"/>
            <a:ext cx="1642908" cy="3285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44696D-5019-4046-BAB0-B345D175DE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78650" y="-756386"/>
            <a:ext cx="4638985" cy="7614386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8FF472-2ECE-4C02-8E41-684ECC2967E7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itle 20"/>
          <p:cNvSpPr>
            <a:spLocks noGrp="1"/>
          </p:cNvSpPr>
          <p:nvPr>
            <p:ph type="title" hasCustomPrompt="1"/>
          </p:nvPr>
        </p:nvSpPr>
        <p:spPr>
          <a:xfrm>
            <a:off x="838200" y="1848688"/>
            <a:ext cx="3590677" cy="679827"/>
          </a:xfrm>
        </p:spPr>
        <p:txBody>
          <a:bodyPr anchor="t">
            <a:noAutofit/>
          </a:bodyPr>
          <a:lstStyle>
            <a:lvl1pPr>
              <a:defRPr sz="2800" b="1">
                <a:solidFill>
                  <a:srgbClr val="0099FF"/>
                </a:solidFill>
                <a:latin typeface="+mj-lt"/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1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838200" y="3307744"/>
            <a:ext cx="4568687" cy="261649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Insert content </a:t>
            </a:r>
            <a:r>
              <a:rPr lang="fr-FR" dirty="0" err="1"/>
              <a:t>here</a:t>
            </a:r>
            <a:r>
              <a:rPr lang="fr-FR" dirty="0"/>
              <a:t>.</a:t>
            </a:r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F5028E3-5700-CA40-B486-4191443568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" y="-2"/>
            <a:ext cx="730251" cy="73025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39755" y="637682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42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elay 6">
            <a:extLst>
              <a:ext uri="{FF2B5EF4-FFF2-40B4-BE49-F238E27FC236}">
                <a16:creationId xmlns:a16="http://schemas.microsoft.com/office/drawing/2014/main" id="{81476ECA-5496-F348-9461-D5C27030A151}"/>
              </a:ext>
            </a:extLst>
          </p:cNvPr>
          <p:cNvSpPr/>
          <p:nvPr userDrawn="1"/>
        </p:nvSpPr>
        <p:spPr>
          <a:xfrm flipH="1">
            <a:off x="6455882" y="-16526"/>
            <a:ext cx="6874526" cy="6874526"/>
          </a:xfrm>
          <a:prstGeom prst="flowChartDelay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5028E3-5700-CA40-B486-4191443568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818776" cy="818776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183F84-8610-459B-9AB1-11580C2BB5C4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itle 20"/>
          <p:cNvSpPr>
            <a:spLocks noGrp="1"/>
          </p:cNvSpPr>
          <p:nvPr>
            <p:ph type="title" hasCustomPrompt="1"/>
          </p:nvPr>
        </p:nvSpPr>
        <p:spPr>
          <a:xfrm>
            <a:off x="838200" y="1848688"/>
            <a:ext cx="3590677" cy="679827"/>
          </a:xfrm>
        </p:spPr>
        <p:txBody>
          <a:bodyPr anchor="t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1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838200" y="3307744"/>
            <a:ext cx="4568687" cy="261649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Insert content </a:t>
            </a:r>
            <a:r>
              <a:rPr lang="fr-FR" dirty="0" err="1"/>
              <a:t>here</a:t>
            </a:r>
            <a:r>
              <a:rPr lang="fr-FR" dirty="0"/>
              <a:t>.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839755" y="637682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05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0E1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elay 3">
            <a:extLst>
              <a:ext uri="{FF2B5EF4-FFF2-40B4-BE49-F238E27FC236}">
                <a16:creationId xmlns:a16="http://schemas.microsoft.com/office/drawing/2014/main" id="{16FB0B6F-80B7-3B47-9551-92AC473E591E}"/>
              </a:ext>
            </a:extLst>
          </p:cNvPr>
          <p:cNvSpPr/>
          <p:nvPr userDrawn="1"/>
        </p:nvSpPr>
        <p:spPr>
          <a:xfrm flipH="1">
            <a:off x="6464560" y="-7847"/>
            <a:ext cx="6865848" cy="6865848"/>
          </a:xfrm>
          <a:prstGeom prst="flowChartDelay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3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838200" y="1848688"/>
            <a:ext cx="3590677" cy="679827"/>
          </a:xfrm>
        </p:spPr>
        <p:txBody>
          <a:bodyPr anchor="t">
            <a:noAutofit/>
          </a:bodyPr>
          <a:lstStyle>
            <a:lvl1pPr>
              <a:defRPr sz="2800" b="1">
                <a:solidFill>
                  <a:srgbClr val="002855"/>
                </a:solidFill>
                <a:latin typeface="+mj-lt"/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838200" y="3307744"/>
            <a:ext cx="4568687" cy="261649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Insert content </a:t>
            </a:r>
            <a:r>
              <a:rPr lang="fr-FR" dirty="0" err="1"/>
              <a:t>here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BE462B-DE45-49E5-8BE5-0FB8B0DF2CF9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51DA2-8A10-EA41-B8B0-3E69BAD8DB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1"/>
            <a:ext cx="806823" cy="806823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39755" y="637682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20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Bright Blue"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6B64-59AA-4ED6-8CDC-1176106841DA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5521596" y="2766219"/>
            <a:ext cx="5832204" cy="1325563"/>
          </a:xfrm>
        </p:spPr>
        <p:txBody>
          <a:bodyPr>
            <a:noAutofit/>
          </a:bodyPr>
          <a:lstStyle>
            <a:lvl1pPr>
              <a:defRPr sz="5000" b="1">
                <a:latin typeface="+mj-lt"/>
              </a:defRPr>
            </a:lvl1pPr>
          </a:lstStyle>
          <a:p>
            <a:r>
              <a:rPr lang="fr-FR" dirty="0"/>
              <a:t>CHAPTER 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-1479754" y="932656"/>
            <a:ext cx="2959507" cy="4992688"/>
          </a:xfrm>
        </p:spPr>
        <p:txBody>
          <a:bodyPr>
            <a:noAutofit/>
          </a:bodyPr>
          <a:lstStyle>
            <a:lvl1pPr marL="0" indent="0">
              <a:buNone/>
              <a:defRPr sz="40000" b="1">
                <a:solidFill>
                  <a:srgbClr val="002855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504336" y="932656"/>
            <a:ext cx="2949678" cy="4992688"/>
          </a:xfrm>
        </p:spPr>
        <p:txBody>
          <a:bodyPr>
            <a:noAutofit/>
          </a:bodyPr>
          <a:lstStyle>
            <a:lvl1pPr marL="0" indent="0">
              <a:buNone/>
              <a:defRPr sz="40000" b="1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8457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Deep Blue"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A2C2-BC51-4E28-960A-8DDC8AB07CEC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5521596" y="2766219"/>
            <a:ext cx="5832204" cy="1325563"/>
          </a:xfrm>
        </p:spPr>
        <p:txBody>
          <a:bodyPr>
            <a:noAutofit/>
          </a:bodyPr>
          <a:lstStyle>
            <a:lvl1pPr>
              <a:defRPr sz="5000" b="1">
                <a:latin typeface="+mj-lt"/>
              </a:defRPr>
            </a:lvl1pPr>
          </a:lstStyle>
          <a:p>
            <a:r>
              <a:rPr lang="fr-FR" dirty="0"/>
              <a:t>CHAPTER 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-1479754" y="932656"/>
            <a:ext cx="2959507" cy="4992688"/>
          </a:xfrm>
        </p:spPr>
        <p:txBody>
          <a:bodyPr>
            <a:noAutofit/>
          </a:bodyPr>
          <a:lstStyle>
            <a:lvl1pPr marL="0" indent="0">
              <a:buNone/>
              <a:defRPr sz="40000" b="1">
                <a:solidFill>
                  <a:srgbClr val="0099FF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504336" y="932656"/>
            <a:ext cx="2949678" cy="4992688"/>
          </a:xfrm>
        </p:spPr>
        <p:txBody>
          <a:bodyPr>
            <a:noAutofit/>
          </a:bodyPr>
          <a:lstStyle>
            <a:lvl1pPr marL="0" indent="0">
              <a:buNone/>
              <a:defRPr sz="40000" b="1">
                <a:solidFill>
                  <a:srgbClr val="00E178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9790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93D271-AD15-D544-88A5-624BA09671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0016" y="3096017"/>
            <a:ext cx="3761983" cy="3761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9992"/>
            <a:ext cx="5324061" cy="668545"/>
          </a:xfrm>
        </p:spPr>
        <p:txBody>
          <a:bodyPr anchor="t"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8464-C3A0-47D5-AF14-94121269ED53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924BF-6BBF-E84A-ABFB-47A917F4A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43307" y="-821454"/>
            <a:ext cx="1642907" cy="328581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38200" y="2693283"/>
            <a:ext cx="5324475" cy="32046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9755" y="637682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88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3924BF-6BBF-E84A-ABFB-47A917F4A3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763000" y="-2"/>
            <a:ext cx="3428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3708" y="3864854"/>
            <a:ext cx="3245225" cy="524584"/>
          </a:xfrm>
        </p:spPr>
        <p:txBody>
          <a:bodyPr anchor="t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FE5D-B043-493E-BBDA-11769E8601E0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5028E3-5700-CA40-B486-4191443568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-2"/>
            <a:ext cx="825911" cy="825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1BA288-3010-4042-8DCC-E062F3B5EC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17146" y="-466053"/>
            <a:ext cx="932103" cy="18642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58C213-2617-7840-9429-61C4992EBB0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8" y="1641194"/>
            <a:ext cx="3101978" cy="174486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39755" y="637682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1273580" y="4540830"/>
            <a:ext cx="5473700" cy="125264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/>
            </a:lvl1pPr>
          </a:lstStyle>
          <a:p>
            <a:r>
              <a:rPr lang="en-US" dirty="0"/>
              <a:t>Insert contact information</a:t>
            </a:r>
          </a:p>
          <a:p>
            <a:r>
              <a:rPr lang="en-US" dirty="0"/>
              <a:t>Insert contact information</a:t>
            </a:r>
          </a:p>
          <a:p>
            <a:r>
              <a:rPr lang="en-US" dirty="0"/>
              <a:t>Insert contact information</a:t>
            </a: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14" y="5126417"/>
            <a:ext cx="186148" cy="1861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14" y="4836136"/>
            <a:ext cx="186148" cy="186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14" y="4545854"/>
            <a:ext cx="186148" cy="1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5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B4F1-2FF0-4FC5-892B-4B1E8E82A0DF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3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343FF0-19F0-6D4F-A66D-7056C46C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116B8-BF83-6D43-81A5-FEAAAF228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D09C-6B1A-4547-8E9D-2AF2B1B2F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D7CD2DD-6EB5-45F0-AA90-7F902C8C3DD0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9FA8A-7EB9-6644-8ED8-39EDA2445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91804" y="6356351"/>
            <a:ext cx="3063551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5FC97-51C8-9A47-B4E1-90F1F69EC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65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E9D905A-09CE-4825-9538-74B7970FBF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EA9FA8A-7EB9-6644-8ED8-39EDA244542D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49"/>
            <a:ext cx="1718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Company Confidential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9755" y="6376821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 txBox="1">
            <a:spLocks/>
          </p:cNvSpPr>
          <p:nvPr userDrawn="1"/>
        </p:nvSpPr>
        <p:spPr>
          <a:xfrm>
            <a:off x="838200" y="365125"/>
            <a:ext cx="2431869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CINNOX</a:t>
            </a:r>
            <a:r>
              <a:rPr lang="en-US" baseline="0" dirty="0"/>
              <a:t> Investor Deck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9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75" r:id="rId3"/>
    <p:sldLayoutId id="2147483677" r:id="rId4"/>
    <p:sldLayoutId id="2147483676" r:id="rId5"/>
    <p:sldLayoutId id="2147483683" r:id="rId6"/>
    <p:sldLayoutId id="2147483679" r:id="rId7"/>
    <p:sldLayoutId id="2147483680" r:id="rId8"/>
    <p:sldLayoutId id="2147483655" r:id="rId9"/>
    <p:sldLayoutId id="214748368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7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343FF0-19F0-6D4F-A66D-7056C46C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116B8-BF83-6D43-81A5-FEAAAF228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D09C-6B1A-4547-8E9D-2AF2B1B2F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C48B3F9-B0AA-4B26-A3B9-BF489092E846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9FA8A-7EB9-6644-8ED8-39EDA2445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91804" y="6356351"/>
            <a:ext cx="3063551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5FC97-51C8-9A47-B4E1-90F1F69EC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65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946DBFA-52B8-4122-A741-22E3C15437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EA9FA8A-7EB9-6644-8ED8-39EDA244542D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49"/>
            <a:ext cx="1718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</a:rPr>
              <a:t>Company Confidential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9755" y="6376821"/>
            <a:ext cx="1051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 txBox="1">
            <a:spLocks/>
          </p:cNvSpPr>
          <p:nvPr userDrawn="1"/>
        </p:nvSpPr>
        <p:spPr>
          <a:xfrm>
            <a:off x="838200" y="365125"/>
            <a:ext cx="2431869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CINNOX</a:t>
            </a:r>
            <a:r>
              <a:rPr lang="en-US" baseline="0" dirty="0">
                <a:solidFill>
                  <a:schemeClr val="tx1"/>
                </a:solidFill>
              </a:rPr>
              <a:t> Investor Deck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7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4" r:id="rId3"/>
    <p:sldLayoutId id="2147483678" r:id="rId4"/>
    <p:sldLayoutId id="2147483685" r:id="rId5"/>
    <p:sldLayoutId id="2147483687" r:id="rId6"/>
    <p:sldLayoutId id="2147483692" r:id="rId7"/>
    <p:sldLayoutId id="2147483693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image" Target="../media/image20.png"/><Relationship Id="rId4" Type="http://schemas.openxmlformats.org/officeDocument/2006/relationships/chart" Target="../charts/chart1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3" y="3433571"/>
            <a:ext cx="10515600" cy="1012306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566" y="4458486"/>
            <a:ext cx="7561668" cy="559415"/>
          </a:xfrm>
        </p:spPr>
        <p:txBody>
          <a:bodyPr/>
          <a:lstStyle/>
          <a:p>
            <a:r>
              <a:rPr lang="en-US" dirty="0"/>
              <a:t>Presentation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AC13-CDF7-4810-8445-07EA37DA3DD9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Cover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6CE64-F3C8-B541-A726-B4C993BBA04A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58C213-2617-7840-9429-61C4992EB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90" y="1437968"/>
            <a:ext cx="3101978" cy="17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0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AB41-7E56-465E-812B-BC94B45EDB15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Business Problems, Impact &amp;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2985198" y="2638524"/>
            <a:ext cx="3931795" cy="507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b="1" dirty="0">
                <a:solidFill>
                  <a:srgbClr val="0099FF"/>
                </a:solidFill>
              </a:rPr>
              <a:t>WE LISTEN…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5199" y="3301451"/>
            <a:ext cx="6365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</a:pPr>
            <a:r>
              <a:rPr lang="en-US" sz="2400" dirty="0">
                <a:solidFill>
                  <a:srgbClr val="00285A"/>
                </a:solidFill>
              </a:rPr>
              <a:t>Here’s how CINNOX can help our customers</a:t>
            </a:r>
          </a:p>
          <a:p>
            <a:pPr>
              <a:buClr>
                <a:srgbClr val="FFFFFF"/>
              </a:buClr>
            </a:pPr>
            <a:r>
              <a:rPr lang="en-US" sz="2400" dirty="0">
                <a:solidFill>
                  <a:srgbClr val="00285A"/>
                </a:solidFill>
              </a:rPr>
              <a:t>to improve CX.</a:t>
            </a:r>
          </a:p>
        </p:txBody>
      </p:sp>
    </p:spTree>
    <p:extLst>
      <p:ext uri="{BB962C8B-B14F-4D97-AF65-F5344CB8AC3E}">
        <p14:creationId xmlns:p14="http://schemas.microsoft.com/office/powerpoint/2010/main" val="248224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A67A-D58D-429A-863F-048D3072BB72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Business Problems, Impact &amp;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845847" y="1391040"/>
            <a:ext cx="4847029" cy="507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ts val="1800"/>
              <a:buNone/>
            </a:pPr>
            <a:r>
              <a:rPr lang="en-US" sz="20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ELEVATING </a:t>
            </a:r>
          </a:p>
          <a:p>
            <a:pPr marL="0" lvl="0" indent="0">
              <a:spcBef>
                <a:spcPts val="0"/>
              </a:spcBef>
              <a:buClr>
                <a:schemeClr val="lt1"/>
              </a:buClr>
              <a:buSzPts val="1800"/>
              <a:buNone/>
            </a:pPr>
            <a:r>
              <a:rPr lang="en-US" sz="20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CUSTOMER EXPERIENCE</a:t>
            </a:r>
            <a:endParaRPr lang="en-US" sz="20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66220"/>
              </p:ext>
            </p:extLst>
          </p:nvPr>
        </p:nvGraphicFramePr>
        <p:xfrm>
          <a:off x="5287297" y="1421716"/>
          <a:ext cx="5904000" cy="4014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364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0000"/>
                        </a:lnSpc>
                        <a:buClr>
                          <a:schemeClr val="bg1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Support interactions based on customers’ </a:t>
                      </a:r>
                      <a:r>
                        <a:rPr lang="en-US" sz="1400" b="1" dirty="0">
                          <a:solidFill>
                            <a:srgbClr val="0099FF"/>
                          </a:solidFill>
                          <a:sym typeface="Calibri"/>
                        </a:rPr>
                        <a:t>hybrid</a:t>
                      </a: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 communication preferences. </a:t>
                      </a:r>
                    </a:p>
                  </a:txBody>
                  <a:tcPr marL="180000" marR="18000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Improve </a:t>
                      </a:r>
                      <a:r>
                        <a:rPr lang="en-US" sz="1400" b="1" dirty="0">
                          <a:solidFill>
                            <a:srgbClr val="0099FF"/>
                          </a:solidFill>
                          <a:sym typeface="Calibri"/>
                        </a:rPr>
                        <a:t>first time resolution </a:t>
                      </a: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by intelligently routing to the </a:t>
                      </a:r>
                      <a:r>
                        <a:rPr lang="en-US" sz="1400" b="1" dirty="0">
                          <a:solidFill>
                            <a:srgbClr val="D7F5FF"/>
                          </a:solidFill>
                          <a:sym typeface="Calibri"/>
                        </a:rPr>
                        <a:t>right agent </a:t>
                      </a: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with the </a:t>
                      </a:r>
                      <a:r>
                        <a:rPr lang="en-US" sz="1400" b="1" dirty="0">
                          <a:solidFill>
                            <a:srgbClr val="D7F5FF"/>
                          </a:solidFill>
                          <a:sym typeface="Calibri"/>
                        </a:rPr>
                        <a:t>right knowledge</a:t>
                      </a: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 under the </a:t>
                      </a:r>
                      <a:r>
                        <a:rPr lang="en-US" sz="1400" b="1" dirty="0">
                          <a:solidFill>
                            <a:srgbClr val="D7F5FF"/>
                          </a:solidFill>
                          <a:sym typeface="Calibri"/>
                        </a:rPr>
                        <a:t>right circumstances.</a:t>
                      </a:r>
                    </a:p>
                  </a:txBody>
                  <a:tcPr marL="180000" marR="18000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Decrease </a:t>
                      </a:r>
                      <a:r>
                        <a:rPr lang="en-US" sz="1400" b="1" dirty="0">
                          <a:solidFill>
                            <a:srgbClr val="0099FF"/>
                          </a:solidFill>
                          <a:sym typeface="Calibri"/>
                        </a:rPr>
                        <a:t>response / wait time </a:t>
                      </a: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by offering multiple ways to interact and *AI routing prioritization based on behavioral insights.</a:t>
                      </a:r>
                    </a:p>
                  </a:txBody>
                  <a:tcPr marL="180000" marR="18000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Offer seamless switching to </a:t>
                      </a:r>
                      <a:r>
                        <a:rPr lang="en-US" sz="1400" b="1" dirty="0">
                          <a:solidFill>
                            <a:srgbClr val="0099FF"/>
                          </a:solidFill>
                          <a:sym typeface="Calibri"/>
                        </a:rPr>
                        <a:t>voice / video conferencing with live agent </a:t>
                      </a: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from any digital online channels.</a:t>
                      </a:r>
                    </a:p>
                  </a:txBody>
                  <a:tcPr marL="180000" marR="18000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896169" y="5503830"/>
            <a:ext cx="19920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* Product roadmap item</a:t>
            </a:r>
            <a:endParaRPr lang="en-HK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3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4178-BDC6-4A46-BC6B-CD02787D0AB0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Business Problems, Impact &amp;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845847" y="2429567"/>
            <a:ext cx="4847029" cy="507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ts val="1800"/>
              <a:buNone/>
            </a:pPr>
            <a:r>
              <a:rPr lang="en-US" sz="20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OPTIMIZING </a:t>
            </a:r>
          </a:p>
          <a:p>
            <a:pPr marL="0" lvl="0" indent="0">
              <a:spcBef>
                <a:spcPts val="0"/>
              </a:spcBef>
              <a:buClr>
                <a:schemeClr val="lt1"/>
              </a:buClr>
              <a:buSzPts val="1800"/>
              <a:buNone/>
            </a:pPr>
            <a:r>
              <a:rPr lang="en-US" sz="20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EMPLOYEE EXPERIENCE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420590"/>
              </p:ext>
            </p:extLst>
          </p:nvPr>
        </p:nvGraphicFramePr>
        <p:xfrm>
          <a:off x="5287297" y="2425358"/>
          <a:ext cx="5904000" cy="2007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364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0000"/>
                        </a:lnSpc>
                        <a:buClr>
                          <a:schemeClr val="bg1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Facilitate </a:t>
                      </a:r>
                      <a:r>
                        <a:rPr lang="en-US" sz="1400" b="1" dirty="0">
                          <a:solidFill>
                            <a:srgbClr val="0099FF"/>
                          </a:solidFill>
                          <a:sym typeface="Calibri"/>
                        </a:rPr>
                        <a:t>timely resolution </a:t>
                      </a: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of complex customer issues through full features team collaboration tool.</a:t>
                      </a:r>
                    </a:p>
                  </a:txBody>
                  <a:tcPr marL="180000" marR="18000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Provide </a:t>
                      </a:r>
                      <a:r>
                        <a:rPr lang="en-US" sz="1400" b="1" dirty="0">
                          <a:solidFill>
                            <a:srgbClr val="0099FF"/>
                          </a:solidFill>
                          <a:sym typeface="Calibri"/>
                        </a:rPr>
                        <a:t>in-depth statistics</a:t>
                      </a: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 on agent performance for training and development.</a:t>
                      </a:r>
                    </a:p>
                  </a:txBody>
                  <a:tcPr marL="180000" marR="18000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384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F820-B861-4A04-86A3-528CD3BE24FC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Business Problems, Impact &amp; Solution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25" y="903441"/>
            <a:ext cx="7116751" cy="50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44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EB94-11E6-418F-982B-A42EEECCAF3D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Market Opportunity &amp; Target Segment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21596" y="2766219"/>
            <a:ext cx="5832204" cy="1325563"/>
          </a:xfrm>
        </p:spPr>
        <p:txBody>
          <a:bodyPr/>
          <a:lstStyle/>
          <a:p>
            <a:r>
              <a:rPr lang="en-US" sz="4000" dirty="0"/>
              <a:t>Market Opportunity &amp; Target Segment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7480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2166">
            <a:off x="819193" y="1263304"/>
            <a:ext cx="960640" cy="23036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090E-AA84-4597-B892-A03E89291D73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Market Opportunity &amp; Target Segment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Google Shape;193;p12"/>
          <p:cNvSpPr txBox="1">
            <a:spLocks noGrp="1"/>
          </p:cNvSpPr>
          <p:nvPr>
            <p:ph type="title"/>
          </p:nvPr>
        </p:nvSpPr>
        <p:spPr>
          <a:xfrm>
            <a:off x="861351" y="1232836"/>
            <a:ext cx="44238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2000" dirty="0">
                <a:solidFill>
                  <a:srgbClr val="00285A"/>
                </a:solidFill>
              </a:rPr>
              <a:t>$641B </a:t>
            </a:r>
            <a:r>
              <a:rPr lang="en-US" sz="1400" dirty="0">
                <a:solidFill>
                  <a:srgbClr val="00285A"/>
                </a:solidFill>
              </a:rPr>
              <a:t>is expected to be spent on CX technologies</a:t>
            </a:r>
            <a:br>
              <a:rPr lang="en-US" sz="1400" dirty="0">
                <a:solidFill>
                  <a:srgbClr val="00285A"/>
                </a:solidFill>
              </a:rPr>
            </a:br>
            <a:r>
              <a:rPr lang="en-US" sz="1400" dirty="0">
                <a:solidFill>
                  <a:srgbClr val="00285A"/>
                </a:solidFill>
              </a:rPr>
              <a:t>in 2022, over $130B more than in 2019. </a:t>
            </a:r>
            <a:r>
              <a:rPr lang="en-US" sz="1400" i="1" dirty="0">
                <a:solidFill>
                  <a:srgbClr val="0099FF"/>
                </a:solidFill>
              </a:rPr>
              <a:t>(IDC)</a:t>
            </a:r>
          </a:p>
        </p:txBody>
      </p:sp>
      <p:sp>
        <p:nvSpPr>
          <p:cNvPr id="8" name="Google Shape;198;p12"/>
          <p:cNvSpPr txBox="1"/>
          <p:nvPr/>
        </p:nvSpPr>
        <p:spPr>
          <a:xfrm>
            <a:off x="819202" y="1899959"/>
            <a:ext cx="4465999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rgbClr val="002856"/>
                </a:solidFill>
                <a:ea typeface="Calibri"/>
                <a:cs typeface="Calibri"/>
                <a:sym typeface="Calibri"/>
              </a:rPr>
              <a:t>Initial focus on Customer Engagement Solution (SaaS) market in APJ, then expanding to EU and NA</a:t>
            </a:r>
            <a:endParaRPr sz="1400" dirty="0">
              <a:solidFill>
                <a:srgbClr val="002856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856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rgbClr val="002856"/>
                </a:solidFill>
                <a:ea typeface="Calibri"/>
                <a:cs typeface="Calibri"/>
                <a:sym typeface="Calibri"/>
              </a:rPr>
              <a:t>Total Available Market incorporates adjacent technologies related to CX</a:t>
            </a:r>
            <a:endParaRPr sz="1400" dirty="0">
              <a:solidFill>
                <a:srgbClr val="002856"/>
              </a:solidFill>
            </a:endParaRPr>
          </a:p>
        </p:txBody>
      </p:sp>
      <p:grpSp>
        <p:nvGrpSpPr>
          <p:cNvPr id="9" name="Google Shape;199;p12"/>
          <p:cNvGrpSpPr/>
          <p:nvPr/>
        </p:nvGrpSpPr>
        <p:grpSpPr>
          <a:xfrm>
            <a:off x="6259803" y="1232836"/>
            <a:ext cx="4701593" cy="4618379"/>
            <a:chOff x="7272782" y="1852682"/>
            <a:chExt cx="4260915" cy="4185501"/>
          </a:xfrm>
        </p:grpSpPr>
        <p:sp>
          <p:nvSpPr>
            <p:cNvPr id="10" name="Google Shape;200;p12"/>
            <p:cNvSpPr/>
            <p:nvPr/>
          </p:nvSpPr>
          <p:spPr>
            <a:xfrm>
              <a:off x="7272782" y="1852682"/>
              <a:ext cx="4260915" cy="4185501"/>
            </a:xfrm>
            <a:prstGeom prst="ellipse">
              <a:avLst/>
            </a:prstGeom>
            <a:solidFill>
              <a:srgbClr val="0028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Total Available Market</a:t>
              </a:r>
              <a:endParaRPr sz="1100" dirty="0">
                <a:solidFill>
                  <a:schemeClr val="bg1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$641B</a:t>
              </a:r>
              <a:endParaRPr sz="1100" dirty="0">
                <a:solidFill>
                  <a:schemeClr val="bg1"/>
                </a:solidFill>
              </a:endParaRPr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7975079" y="3223970"/>
              <a:ext cx="2856322" cy="2809188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Segment Potential</a:t>
              </a:r>
              <a:endParaRPr sz="1100" dirty="0">
                <a:solidFill>
                  <a:schemeClr val="bg1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$23.19B</a:t>
              </a:r>
              <a:endParaRPr sz="1100" dirty="0">
                <a:solidFill>
                  <a:schemeClr val="bg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8436992" y="4308053"/>
              <a:ext cx="1866508" cy="1725105"/>
            </a:xfrm>
            <a:prstGeom prst="ellipse">
              <a:avLst/>
            </a:prstGeom>
            <a:solidFill>
              <a:srgbClr val="00E1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Addressable Segment</a:t>
              </a:r>
              <a:br>
                <a:rPr lang="en-US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</a:br>
              <a:r>
                <a:rPr lang="en-US" sz="11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$5.8</a:t>
              </a:r>
              <a:endParaRPr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973394" y="3688935"/>
            <a:ext cx="250722" cy="250722"/>
          </a:xfrm>
          <a:prstGeom prst="ellipse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73394" y="4162829"/>
            <a:ext cx="250722" cy="25072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73394" y="4630256"/>
            <a:ext cx="250722" cy="250722"/>
          </a:xfrm>
          <a:prstGeom prst="ellipse">
            <a:avLst/>
          </a:prstGeom>
          <a:solidFill>
            <a:srgbClr val="00E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22352" y="3656369"/>
            <a:ext cx="29059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ea typeface="Calibri"/>
                <a:cs typeface="Calibri"/>
                <a:sym typeface="Calibri"/>
              </a:rPr>
              <a:t>All CX Technologies $641 billion in 2022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1222352" y="4073712"/>
            <a:ext cx="3701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ea typeface="Calibri"/>
                <a:cs typeface="Calibri"/>
                <a:sym typeface="Calibri"/>
              </a:rPr>
              <a:t>Customer Engagement Solutions $23.19 billion in 2023*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22352" y="4541398"/>
            <a:ext cx="4212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200" dirty="0">
                <a:ea typeface="Calibri"/>
                <a:cs typeface="Calibri"/>
                <a:sym typeface="Calibri"/>
              </a:rPr>
              <a:t>Customer Engagement Solutions in EU (#3) $5.8B in 2023*</a:t>
            </a:r>
          </a:p>
          <a:p>
            <a:pPr lvl="0">
              <a:lnSpc>
                <a:spcPct val="150000"/>
              </a:lnSpc>
            </a:pPr>
            <a:r>
              <a:rPr lang="en-US" sz="1200" dirty="0">
                <a:ea typeface="Calibri"/>
                <a:cs typeface="Calibri"/>
                <a:sym typeface="Calibri"/>
              </a:rPr>
              <a:t>Customer Engagement Solutions in NA (#2) $8.6B in 2023*</a:t>
            </a:r>
          </a:p>
          <a:p>
            <a:pPr lvl="0">
              <a:lnSpc>
                <a:spcPct val="150000"/>
              </a:lnSpc>
            </a:pPr>
            <a:r>
              <a:rPr lang="en-US" sz="1200" dirty="0">
                <a:ea typeface="Calibri"/>
                <a:cs typeface="Calibri"/>
                <a:sym typeface="Calibri"/>
              </a:rPr>
              <a:t>Customer Engagement Solutions in APJ (#1) $5.8B in 2023</a:t>
            </a:r>
          </a:p>
          <a:p>
            <a:pPr lvl="0">
              <a:lnSpc>
                <a:spcPct val="150000"/>
              </a:lnSpc>
            </a:pPr>
            <a:endParaRPr lang="en-US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4;p12"/>
          <p:cNvSpPr txBox="1"/>
          <p:nvPr/>
        </p:nvSpPr>
        <p:spPr>
          <a:xfrm>
            <a:off x="861352" y="6017318"/>
            <a:ext cx="5856538" cy="17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* Market size based on estimates from https://www.marketsandmarkets.com/Market-Reports/customer-engagement-solutions-market-119293967.html</a:t>
            </a:r>
          </a:p>
        </p:txBody>
      </p:sp>
    </p:spTree>
    <p:extLst>
      <p:ext uri="{BB962C8B-B14F-4D97-AF65-F5344CB8AC3E}">
        <p14:creationId xmlns:p14="http://schemas.microsoft.com/office/powerpoint/2010/main" val="3406820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090E-AA84-4597-B892-A03E89291D73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Market Opportunity &amp; Target Segment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45847" y="1013932"/>
            <a:ext cx="5318979" cy="507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MARKET SEGMENT ROLL-OUT PLANS</a:t>
            </a:r>
          </a:p>
        </p:txBody>
      </p:sp>
      <p:sp>
        <p:nvSpPr>
          <p:cNvPr id="8" name="Google Shape;198;p12"/>
          <p:cNvSpPr txBox="1"/>
          <p:nvPr/>
        </p:nvSpPr>
        <p:spPr>
          <a:xfrm>
            <a:off x="819202" y="1492130"/>
            <a:ext cx="446599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 dirty="0">
                <a:ea typeface="Calibri"/>
                <a:cs typeface="Calibri"/>
                <a:sym typeface="Calibri"/>
              </a:rPr>
              <a:t>Quarterly cadence to focus on new market expansion in </a:t>
            </a:r>
            <a:r>
              <a:rPr lang="en-US" sz="1400" dirty="0">
                <a:solidFill>
                  <a:srgbClr val="0099FF"/>
                </a:solidFill>
                <a:ea typeface="Calibri"/>
                <a:cs typeface="Calibri"/>
                <a:sym typeface="Calibri"/>
              </a:rPr>
              <a:t>APJ</a:t>
            </a:r>
            <a:r>
              <a:rPr lang="en-US" sz="1400" dirty="0">
                <a:ea typeface="Calibri"/>
                <a:cs typeface="Calibri"/>
                <a:sym typeface="Calibri"/>
              </a:rPr>
              <a:t>, then to NA and EU 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 dirty="0">
                <a:ea typeface="Calibri"/>
                <a:cs typeface="Calibri"/>
                <a:sym typeface="Calibri"/>
              </a:rPr>
              <a:t>New service expansion to target </a:t>
            </a:r>
            <a:r>
              <a:rPr lang="en-US" sz="1400" dirty="0">
                <a:solidFill>
                  <a:srgbClr val="0099FF"/>
                </a:solidFill>
                <a:ea typeface="Calibri"/>
                <a:cs typeface="Calibri"/>
                <a:sym typeface="Calibri"/>
              </a:rPr>
              <a:t>Conversational Intelligence</a:t>
            </a:r>
            <a:r>
              <a:rPr lang="en-US" sz="1400" dirty="0">
                <a:ea typeface="Calibri"/>
                <a:cs typeface="Calibri"/>
                <a:sym typeface="Calibri"/>
              </a:rPr>
              <a:t> segment</a:t>
            </a:r>
          </a:p>
        </p:txBody>
      </p:sp>
      <p:sp>
        <p:nvSpPr>
          <p:cNvPr id="9" name="Google Shape;224;p13"/>
          <p:cNvSpPr/>
          <p:nvPr/>
        </p:nvSpPr>
        <p:spPr>
          <a:xfrm flipH="1">
            <a:off x="1501365" y="3199583"/>
            <a:ext cx="45719" cy="1014782"/>
          </a:xfrm>
          <a:custGeom>
            <a:avLst/>
            <a:gdLst/>
            <a:ahLst/>
            <a:cxnLst/>
            <a:rect l="l" t="t" r="r" b="b"/>
            <a:pathLst>
              <a:path w="120000" h="1544561" extrusionOk="0">
                <a:moveTo>
                  <a:pt x="0" y="0"/>
                </a:moveTo>
                <a:lnTo>
                  <a:pt x="0" y="1544561"/>
                </a:lnTo>
              </a:path>
            </a:pathLst>
          </a:custGeom>
          <a:noFill/>
          <a:ln w="25400" cap="sq" cmpd="sng">
            <a:solidFill>
              <a:srgbClr val="0099FF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25;p13"/>
          <p:cNvSpPr/>
          <p:nvPr/>
        </p:nvSpPr>
        <p:spPr>
          <a:xfrm>
            <a:off x="6597217" y="3165511"/>
            <a:ext cx="203299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Launch in NA </a:t>
            </a:r>
            <a:endParaRPr sz="1200" i="1" dirty="0"/>
          </a:p>
        </p:txBody>
      </p:sp>
      <p:sp>
        <p:nvSpPr>
          <p:cNvPr id="11" name="Google Shape;226;p13"/>
          <p:cNvSpPr/>
          <p:nvPr/>
        </p:nvSpPr>
        <p:spPr>
          <a:xfrm>
            <a:off x="1666455" y="3165511"/>
            <a:ext cx="203299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Launch in SG</a:t>
            </a:r>
            <a:endParaRPr sz="1200" i="1" dirty="0"/>
          </a:p>
        </p:txBody>
      </p:sp>
      <p:sp>
        <p:nvSpPr>
          <p:cNvPr id="12" name="Google Shape;227;p13"/>
          <p:cNvSpPr/>
          <p:nvPr/>
        </p:nvSpPr>
        <p:spPr>
          <a:xfrm>
            <a:off x="8314663" y="5594946"/>
            <a:ext cx="223954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Launch in EU </a:t>
            </a:r>
            <a:endParaRPr sz="1200" i="1" dirty="0"/>
          </a:p>
        </p:txBody>
      </p:sp>
      <p:graphicFrame>
        <p:nvGraphicFramePr>
          <p:cNvPr id="13" name="Google Shape;228;p13"/>
          <p:cNvGraphicFramePr/>
          <p:nvPr>
            <p:extLst>
              <p:ext uri="{D42A27DB-BD31-4B8C-83A1-F6EECF244321}">
                <p14:modId xmlns:p14="http://schemas.microsoft.com/office/powerpoint/2010/main" val="92870496"/>
              </p:ext>
            </p:extLst>
          </p:nvPr>
        </p:nvGraphicFramePr>
        <p:xfrm>
          <a:off x="1115251" y="4232574"/>
          <a:ext cx="9914088" cy="4799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26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6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61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61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61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61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61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61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61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79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+mn-lt"/>
                        </a:rPr>
                        <a:t>Sep 21</a:t>
                      </a:r>
                      <a:endParaRPr sz="1400" dirty="0">
                        <a:latin typeface="+mn-lt"/>
                      </a:endParaRPr>
                    </a:p>
                  </a:txBody>
                  <a:tcPr marL="100575" marR="100575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+mn-lt"/>
                        </a:rPr>
                        <a:t>Dec  21</a:t>
                      </a:r>
                      <a:endParaRPr sz="1400" dirty="0">
                        <a:latin typeface="+mn-lt"/>
                      </a:endParaRPr>
                    </a:p>
                  </a:txBody>
                  <a:tcPr marL="100575" marR="100575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+mn-lt"/>
                        </a:rPr>
                        <a:t>Mar</a:t>
                      </a:r>
                      <a:r>
                        <a:rPr lang="en-US" sz="1400" u="none" strike="noStrike" cap="none" baseline="0" dirty="0">
                          <a:solidFill>
                            <a:schemeClr val="lt1"/>
                          </a:solidFill>
                          <a:latin typeface="+mn-lt"/>
                        </a:rPr>
                        <a:t> 22</a:t>
                      </a:r>
                      <a:endParaRPr sz="1400" dirty="0">
                        <a:latin typeface="+mn-lt"/>
                      </a:endParaRPr>
                    </a:p>
                  </a:txBody>
                  <a:tcPr marL="100575" marR="100575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+mn-lt"/>
                        </a:rPr>
                        <a:t>Jun 22</a:t>
                      </a:r>
                      <a:endParaRPr sz="1400" dirty="0">
                        <a:latin typeface="+mn-lt"/>
                      </a:endParaRPr>
                    </a:p>
                  </a:txBody>
                  <a:tcPr marL="100575" marR="100575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+mn-lt"/>
                        </a:rPr>
                        <a:t>Sep 22</a:t>
                      </a:r>
                      <a:endParaRPr sz="1400" dirty="0">
                        <a:latin typeface="+mn-lt"/>
                      </a:endParaRPr>
                    </a:p>
                  </a:txBody>
                  <a:tcPr marL="100575" marR="100575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+mn-lt"/>
                        </a:rPr>
                        <a:t>Dec 22</a:t>
                      </a:r>
                      <a:endParaRPr sz="1400" dirty="0">
                        <a:latin typeface="+mn-lt"/>
                      </a:endParaRPr>
                    </a:p>
                  </a:txBody>
                  <a:tcPr marL="100575" marR="100575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+mn-lt"/>
                        </a:rPr>
                        <a:t>Mar 23</a:t>
                      </a:r>
                      <a:endParaRPr sz="1400" dirty="0">
                        <a:latin typeface="+mn-lt"/>
                      </a:endParaRPr>
                    </a:p>
                  </a:txBody>
                  <a:tcPr marL="100575" marR="100575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+mn-lt"/>
                        </a:rPr>
                        <a:t>Jun 23</a:t>
                      </a:r>
                      <a:endParaRPr sz="1400" dirty="0">
                        <a:latin typeface="+mn-lt"/>
                      </a:endParaRPr>
                    </a:p>
                  </a:txBody>
                  <a:tcPr marL="100575" marR="100575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+mn-lt"/>
                        </a:rPr>
                        <a:t>Sep 23</a:t>
                      </a:r>
                      <a:endParaRPr sz="1400" dirty="0">
                        <a:latin typeface="+mn-lt"/>
                      </a:endParaRPr>
                    </a:p>
                  </a:txBody>
                  <a:tcPr marL="100575" marR="100575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+mn-lt"/>
                        </a:rPr>
                        <a:t>Dec 23</a:t>
                      </a:r>
                      <a:endParaRPr sz="1400" dirty="0">
                        <a:latin typeface="+mn-lt"/>
                      </a:endParaRPr>
                    </a:p>
                  </a:txBody>
                  <a:tcPr marL="100575" marR="100575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+mn-lt"/>
                        </a:rPr>
                        <a:t>Mar 24</a:t>
                      </a:r>
                      <a:endParaRPr sz="1400" dirty="0">
                        <a:latin typeface="+mn-lt"/>
                      </a:endParaRPr>
                    </a:p>
                  </a:txBody>
                  <a:tcPr marL="100575" marR="100575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+mn-lt"/>
                        </a:rPr>
                        <a:t>Jun 24</a:t>
                      </a:r>
                      <a:endParaRPr sz="1400" dirty="0">
                        <a:latin typeface="+mn-lt"/>
                      </a:endParaRPr>
                    </a:p>
                  </a:txBody>
                  <a:tcPr marL="100575" marR="100575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8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Google Shape;229;p13"/>
          <p:cNvSpPr/>
          <p:nvPr/>
        </p:nvSpPr>
        <p:spPr>
          <a:xfrm flipH="1">
            <a:off x="6423928" y="3199583"/>
            <a:ext cx="45719" cy="1014782"/>
          </a:xfrm>
          <a:custGeom>
            <a:avLst/>
            <a:gdLst/>
            <a:ahLst/>
            <a:cxnLst/>
            <a:rect l="l" t="t" r="r" b="b"/>
            <a:pathLst>
              <a:path w="120000" h="1544561" extrusionOk="0">
                <a:moveTo>
                  <a:pt x="0" y="0"/>
                </a:moveTo>
                <a:lnTo>
                  <a:pt x="0" y="1544561"/>
                </a:lnTo>
              </a:path>
            </a:pathLst>
          </a:custGeom>
          <a:noFill/>
          <a:ln w="25400" cap="sq" cmpd="sng">
            <a:solidFill>
              <a:srgbClr val="0099FF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30;p13"/>
          <p:cNvSpPr/>
          <p:nvPr/>
        </p:nvSpPr>
        <p:spPr>
          <a:xfrm rot="10800000" flipH="1">
            <a:off x="8291804" y="4727078"/>
            <a:ext cx="45719" cy="1014782"/>
          </a:xfrm>
          <a:custGeom>
            <a:avLst/>
            <a:gdLst/>
            <a:ahLst/>
            <a:cxnLst/>
            <a:rect l="l" t="t" r="r" b="b"/>
            <a:pathLst>
              <a:path w="120000" h="1544561" extrusionOk="0">
                <a:moveTo>
                  <a:pt x="0" y="0"/>
                </a:moveTo>
                <a:lnTo>
                  <a:pt x="0" y="1544561"/>
                </a:lnTo>
              </a:path>
            </a:pathLst>
          </a:custGeom>
          <a:noFill/>
          <a:ln w="25400" cap="sq" cmpd="sng">
            <a:solidFill>
              <a:srgbClr val="0099FF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31;p13"/>
          <p:cNvSpPr/>
          <p:nvPr/>
        </p:nvSpPr>
        <p:spPr>
          <a:xfrm>
            <a:off x="3320148" y="5594946"/>
            <a:ext cx="203299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Launch in ANZ</a:t>
            </a:r>
            <a:endParaRPr sz="1200" i="1" dirty="0"/>
          </a:p>
        </p:txBody>
      </p:sp>
      <p:sp>
        <p:nvSpPr>
          <p:cNvPr id="17" name="Google Shape;232;p13"/>
          <p:cNvSpPr/>
          <p:nvPr/>
        </p:nvSpPr>
        <p:spPr>
          <a:xfrm rot="10800000" flipH="1">
            <a:off x="3214838" y="4727078"/>
            <a:ext cx="45719" cy="1014782"/>
          </a:xfrm>
          <a:custGeom>
            <a:avLst/>
            <a:gdLst/>
            <a:ahLst/>
            <a:cxnLst/>
            <a:rect l="l" t="t" r="r" b="b"/>
            <a:pathLst>
              <a:path w="120000" h="1544561" extrusionOk="0">
                <a:moveTo>
                  <a:pt x="0" y="0"/>
                </a:moveTo>
                <a:lnTo>
                  <a:pt x="0" y="1544561"/>
                </a:lnTo>
              </a:path>
            </a:pathLst>
          </a:custGeom>
          <a:noFill/>
          <a:ln w="25400" cap="sq" cmpd="sng">
            <a:solidFill>
              <a:srgbClr val="0099FF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33;p13"/>
          <p:cNvSpPr/>
          <p:nvPr/>
        </p:nvSpPr>
        <p:spPr>
          <a:xfrm flipH="1">
            <a:off x="3966746" y="3211599"/>
            <a:ext cx="45719" cy="1014782"/>
          </a:xfrm>
          <a:custGeom>
            <a:avLst/>
            <a:gdLst/>
            <a:ahLst/>
            <a:cxnLst/>
            <a:rect l="l" t="t" r="r" b="b"/>
            <a:pathLst>
              <a:path w="120000" h="1544561" extrusionOk="0">
                <a:moveTo>
                  <a:pt x="0" y="0"/>
                </a:moveTo>
                <a:lnTo>
                  <a:pt x="0" y="1544561"/>
                </a:lnTo>
              </a:path>
            </a:pathLst>
          </a:custGeom>
          <a:noFill/>
          <a:ln w="25400" cap="sq" cmpd="sng">
            <a:solidFill>
              <a:srgbClr val="0099FF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34;p13"/>
          <p:cNvSpPr/>
          <p:nvPr/>
        </p:nvSpPr>
        <p:spPr>
          <a:xfrm>
            <a:off x="4131836" y="3177527"/>
            <a:ext cx="203299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Launch in JP/KR</a:t>
            </a:r>
            <a:endParaRPr sz="1200" i="1" dirty="0"/>
          </a:p>
        </p:txBody>
      </p:sp>
      <p:sp>
        <p:nvSpPr>
          <p:cNvPr id="20" name="Google Shape;235;p13"/>
          <p:cNvSpPr/>
          <p:nvPr/>
        </p:nvSpPr>
        <p:spPr>
          <a:xfrm>
            <a:off x="4939128" y="5594946"/>
            <a:ext cx="20329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Launch Conversational </a:t>
            </a:r>
            <a:r>
              <a:rPr lang="en-US" sz="1200" i="1" dirty="0">
                <a:solidFill>
                  <a:schemeClr val="dk1"/>
                </a:solidFill>
                <a:cs typeface="Calibri"/>
                <a:sym typeface="Calibri"/>
              </a:rPr>
              <a:t>Intelligence service</a:t>
            </a:r>
            <a:endParaRPr sz="1200" i="1" dirty="0"/>
          </a:p>
        </p:txBody>
      </p:sp>
      <p:sp>
        <p:nvSpPr>
          <p:cNvPr id="21" name="Google Shape;236;p13"/>
          <p:cNvSpPr/>
          <p:nvPr/>
        </p:nvSpPr>
        <p:spPr>
          <a:xfrm rot="10800000" flipH="1">
            <a:off x="4833818" y="4727077"/>
            <a:ext cx="45719" cy="1014782"/>
          </a:xfrm>
          <a:custGeom>
            <a:avLst/>
            <a:gdLst/>
            <a:ahLst/>
            <a:cxnLst/>
            <a:rect l="l" t="t" r="r" b="b"/>
            <a:pathLst>
              <a:path w="120000" h="1544561" extrusionOk="0">
                <a:moveTo>
                  <a:pt x="0" y="0"/>
                </a:moveTo>
                <a:lnTo>
                  <a:pt x="0" y="1544561"/>
                </a:lnTo>
              </a:path>
            </a:pathLst>
          </a:custGeom>
          <a:noFill/>
          <a:ln w="25400" cap="sq" cmpd="sng">
            <a:solidFill>
              <a:srgbClr val="0099FF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3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66A6-F901-432F-92C3-5FCC58AB0184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Go-to-Market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856"/>
                </a:solidFill>
              </a:rPr>
              <a:t>Go-to-Market Strategy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21510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Instructions for Go-to-Market Slides</a:t>
            </a:r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Slide 15 — Investors want to know how you monetize your solution and any unique aspects of your go-to-market, such as free trial or route-to-market structure.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Slide 16 — While it’s tempting to show a long list of feature differences, you need to home in on the two most important aspects of: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Your business model (how you price, sell, service or provide your solution)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Product (architecture or patented capability that is a sustainable difference)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Furthermore, highlight your positioning and differentiation in a simple two-axis format to show you are the best relative to competitive alternatives. 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B478-60CD-4F70-A338-564FC182C97E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14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A67A-D58D-429A-863F-048D3072BB72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Go-to-Market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845848" y="2774801"/>
            <a:ext cx="2833876" cy="13083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ts val="1800"/>
              <a:buNone/>
            </a:pPr>
            <a:r>
              <a:rPr lang="en-US" sz="20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Subscription Based Pricing With Add-on Telephony Usage Fees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7724"/>
              </p:ext>
            </p:extLst>
          </p:nvPr>
        </p:nvGraphicFramePr>
        <p:xfrm>
          <a:off x="3947326" y="1272047"/>
          <a:ext cx="7040547" cy="4390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4509">
                  <a:extLst>
                    <a:ext uri="{9D8B030D-6E8A-4147-A177-3AD203B41FA5}">
                      <a16:colId xmlns:a16="http://schemas.microsoft.com/office/drawing/2014/main" val="2251129828"/>
                    </a:ext>
                  </a:extLst>
                </a:gridCol>
                <a:gridCol w="1825346">
                  <a:extLst>
                    <a:ext uri="{9D8B030D-6E8A-4147-A177-3AD203B41FA5}">
                      <a16:colId xmlns:a16="http://schemas.microsoft.com/office/drawing/2014/main" val="4264654257"/>
                    </a:ext>
                  </a:extLst>
                </a:gridCol>
                <a:gridCol w="1825346">
                  <a:extLst>
                    <a:ext uri="{9D8B030D-6E8A-4147-A177-3AD203B41FA5}">
                      <a16:colId xmlns:a16="http://schemas.microsoft.com/office/drawing/2014/main" val="2251295507"/>
                    </a:ext>
                  </a:extLst>
                </a:gridCol>
                <a:gridCol w="1825346">
                  <a:extLst>
                    <a:ext uri="{9D8B030D-6E8A-4147-A177-3AD203B41FA5}">
                      <a16:colId xmlns:a16="http://schemas.microsoft.com/office/drawing/2014/main" val="130555307"/>
                    </a:ext>
                  </a:extLst>
                </a:gridCol>
              </a:tblGrid>
              <a:tr h="862781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Essentials</a:t>
                      </a: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Business </a:t>
                      </a: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Enterprise</a:t>
                      </a: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992400"/>
                  </a:ext>
                </a:extLst>
              </a:tr>
              <a:tr h="862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Key Customer Segments</a:t>
                      </a: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169322"/>
                  </a:ext>
                </a:extLst>
              </a:tr>
              <a:tr h="862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Key Features</a:t>
                      </a: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486238"/>
                  </a:ext>
                </a:extLst>
              </a:tr>
              <a:tr h="862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Annual Recurring Revenue</a:t>
                      </a: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486828"/>
                  </a:ext>
                </a:extLst>
              </a:tr>
              <a:tr h="862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Subscription Fee per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</a:rPr>
                        <a:t> user per month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193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83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161F-7ED3-49BB-9C87-FB476954418B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4383089" y="1661566"/>
            <a:ext cx="2118610" cy="397634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 Problems,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Impact &amp; Solution</a:t>
            </a:r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1"/>
          </p:nvPr>
        </p:nvSpPr>
        <p:spPr>
          <a:xfrm>
            <a:off x="6736355" y="1661566"/>
            <a:ext cx="2118610" cy="248439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 Opportunity &amp;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Target Segment 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3"/>
          </p:nvPr>
        </p:nvSpPr>
        <p:spPr>
          <a:xfrm>
            <a:off x="9089621" y="1661566"/>
            <a:ext cx="2118610" cy="248439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Go-To-Market Strategy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5"/>
          </p:nvPr>
        </p:nvSpPr>
        <p:spPr>
          <a:xfrm>
            <a:off x="4383089" y="4054686"/>
            <a:ext cx="2118610" cy="248439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Competitive Landscape</a:t>
            </a:r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7"/>
          </p:nvPr>
        </p:nvSpPr>
        <p:spPr>
          <a:xfrm>
            <a:off x="6736355" y="4054686"/>
            <a:ext cx="2118610" cy="248439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Traction &amp; Financials</a:t>
            </a:r>
          </a:p>
          <a:p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49"/>
          </p:nvPr>
        </p:nvSpPr>
        <p:spPr>
          <a:xfrm>
            <a:off x="9089621" y="4054686"/>
            <a:ext cx="2118610" cy="248439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96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30403789"/>
              </p:ext>
            </p:extLst>
          </p:nvPr>
        </p:nvGraphicFramePr>
        <p:xfrm>
          <a:off x="3759157" y="1093583"/>
          <a:ext cx="5515897" cy="466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ight Brace 3"/>
          <p:cNvSpPr/>
          <p:nvPr/>
        </p:nvSpPr>
        <p:spPr>
          <a:xfrm>
            <a:off x="9400695" y="1690893"/>
            <a:ext cx="112841" cy="1002020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Right Brace 4"/>
          <p:cNvSpPr/>
          <p:nvPr/>
        </p:nvSpPr>
        <p:spPr>
          <a:xfrm>
            <a:off x="9400694" y="3374265"/>
            <a:ext cx="112841" cy="988479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" name="TextBox 5"/>
          <p:cNvSpPr txBox="1"/>
          <p:nvPr/>
        </p:nvSpPr>
        <p:spPr>
          <a:xfrm>
            <a:off x="9730246" y="1930293"/>
            <a:ext cx="228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SMB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&lt; 20 subscriptions</a:t>
            </a:r>
            <a:endParaRPr lang="en-HK" sz="14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9059" y="3606895"/>
            <a:ext cx="209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Mid - Enterprise</a:t>
            </a:r>
          </a:p>
          <a:p>
            <a:r>
              <a:rPr lang="en-US" sz="1400" i="1" dirty="0">
                <a:solidFill>
                  <a:schemeClr val="bg1"/>
                </a:solidFill>
              </a:rPr>
              <a:t>&lt; 500 subscriptions</a:t>
            </a:r>
            <a:endParaRPr lang="en-HK" sz="1400" i="1" dirty="0">
              <a:solidFill>
                <a:schemeClr val="bg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9400693" y="4860363"/>
            <a:ext cx="112841" cy="472048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TextBox 8"/>
          <p:cNvSpPr txBox="1"/>
          <p:nvPr/>
        </p:nvSpPr>
        <p:spPr>
          <a:xfrm>
            <a:off x="9719058" y="4933187"/>
            <a:ext cx="209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Custom </a:t>
            </a:r>
            <a:endParaRPr lang="en-HK" sz="1400" i="1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F0E2-95C7-418C-93A1-C2BE653E2E36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Go-to-Market Strategy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Text Placeholder 12"/>
          <p:cNvSpPr txBox="1">
            <a:spLocks/>
          </p:cNvSpPr>
          <p:nvPr/>
        </p:nvSpPr>
        <p:spPr>
          <a:xfrm>
            <a:off x="845848" y="2774801"/>
            <a:ext cx="2833876" cy="13083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ts val="1800"/>
              <a:buNone/>
            </a:pPr>
            <a:r>
              <a:rPr lang="en-US" sz="20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Employ both direct and indirect routes  based on regional penetration plan</a:t>
            </a:r>
          </a:p>
        </p:txBody>
      </p:sp>
    </p:spTree>
    <p:extLst>
      <p:ext uri="{BB962C8B-B14F-4D97-AF65-F5344CB8AC3E}">
        <p14:creationId xmlns:p14="http://schemas.microsoft.com/office/powerpoint/2010/main" val="3928990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D06E-A565-48AA-A823-1AD1EAD73CB3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Competitive Landscape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6738" y="2766219"/>
            <a:ext cx="6137004" cy="1325563"/>
          </a:xfrm>
        </p:spPr>
        <p:txBody>
          <a:bodyPr/>
          <a:lstStyle/>
          <a:p>
            <a:r>
              <a:rPr lang="en-US" sz="4000" dirty="0"/>
              <a:t>Competitive Landscape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84366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61" y="1717032"/>
            <a:ext cx="3127666" cy="447690"/>
          </a:xfrm>
          <a:prstGeom prst="rect">
            <a:avLst/>
          </a:prstGeom>
        </p:spPr>
      </p:pic>
      <p:sp>
        <p:nvSpPr>
          <p:cNvPr id="269" name="Google Shape;269;p16"/>
          <p:cNvSpPr txBox="1">
            <a:spLocks noGrp="1"/>
          </p:cNvSpPr>
          <p:nvPr>
            <p:ph type="title"/>
          </p:nvPr>
        </p:nvSpPr>
        <p:spPr>
          <a:xfrm>
            <a:off x="812928" y="1389043"/>
            <a:ext cx="3108299" cy="127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2000" b="1" dirty="0"/>
              <a:t>Only </a:t>
            </a:r>
            <a:br>
              <a:rPr lang="en-US" sz="2000" b="1" dirty="0"/>
            </a:br>
            <a:r>
              <a:rPr lang="en-US" sz="2000" b="1" dirty="0">
                <a:solidFill>
                  <a:srgbClr val="002856"/>
                </a:solidFill>
              </a:rPr>
              <a:t>ALL-IN-ONE SOLUTION </a:t>
            </a:r>
            <a:br>
              <a:rPr lang="en-US" sz="2000" b="1" dirty="0">
                <a:solidFill>
                  <a:srgbClr val="0099FF"/>
                </a:solidFill>
              </a:rPr>
            </a:br>
            <a:r>
              <a:rPr lang="en-US" sz="2000" b="1" dirty="0"/>
              <a:t>that bridges the </a:t>
            </a:r>
            <a:br>
              <a:rPr lang="en-US" sz="2000" b="1" dirty="0"/>
            </a:br>
            <a:r>
              <a:rPr lang="en-US" sz="2000" b="1" dirty="0"/>
              <a:t>Insight-Action Gap</a:t>
            </a:r>
            <a:endParaRPr sz="2000" b="1" dirty="0"/>
          </a:p>
        </p:txBody>
      </p:sp>
      <p:cxnSp>
        <p:nvCxnSpPr>
          <p:cNvPr id="270" name="Google Shape;270;p16"/>
          <p:cNvCxnSpPr/>
          <p:nvPr/>
        </p:nvCxnSpPr>
        <p:spPr>
          <a:xfrm flipV="1">
            <a:off x="5117126" y="1506342"/>
            <a:ext cx="0" cy="3775328"/>
          </a:xfrm>
          <a:prstGeom prst="straightConnector1">
            <a:avLst/>
          </a:prstGeom>
          <a:noFill/>
          <a:ln w="38100" cap="flat" cmpd="sng">
            <a:solidFill>
              <a:srgbClr val="00285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5105600" y="5264970"/>
            <a:ext cx="6237767" cy="0"/>
          </a:xfrm>
          <a:prstGeom prst="straightConnector1">
            <a:avLst/>
          </a:prstGeom>
          <a:noFill/>
          <a:ln w="38100" cap="flat" cmpd="sng">
            <a:solidFill>
              <a:srgbClr val="00285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2" name="Google Shape;272;p16"/>
          <p:cNvSpPr txBox="1"/>
          <p:nvPr/>
        </p:nvSpPr>
        <p:spPr>
          <a:xfrm rot="16200000">
            <a:off x="3276570" y="3076461"/>
            <a:ext cx="2588594" cy="26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2856"/>
                </a:solidFill>
                <a:ea typeface="Calibri"/>
                <a:cs typeface="Calibri"/>
                <a:sym typeface="Calibri"/>
              </a:rPr>
              <a:t>Data Analysis Time Frame</a:t>
            </a:r>
            <a:endParaRPr sz="1400" b="1" dirty="0">
              <a:solidFill>
                <a:srgbClr val="002856"/>
              </a:solidFill>
            </a:endParaRPr>
          </a:p>
        </p:txBody>
      </p:sp>
      <p:sp>
        <p:nvSpPr>
          <p:cNvPr id="273" name="Google Shape;273;p16"/>
          <p:cNvSpPr txBox="1"/>
          <p:nvPr/>
        </p:nvSpPr>
        <p:spPr>
          <a:xfrm rot="-5400000">
            <a:off x="4450423" y="1855180"/>
            <a:ext cx="89967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Real Time</a:t>
            </a:r>
            <a:endParaRPr sz="1100" i="1"/>
          </a:p>
        </p:txBody>
      </p:sp>
      <p:sp>
        <p:nvSpPr>
          <p:cNvPr id="274" name="Google Shape;274;p16"/>
          <p:cNvSpPr txBox="1"/>
          <p:nvPr/>
        </p:nvSpPr>
        <p:spPr>
          <a:xfrm rot="-5400000">
            <a:off x="4601631" y="4883030"/>
            <a:ext cx="59599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Batch</a:t>
            </a:r>
            <a:endParaRPr sz="1100" i="1" dirty="0"/>
          </a:p>
        </p:txBody>
      </p:sp>
      <p:sp>
        <p:nvSpPr>
          <p:cNvPr id="275" name="Google Shape;275;p16"/>
          <p:cNvSpPr txBox="1"/>
          <p:nvPr/>
        </p:nvSpPr>
        <p:spPr>
          <a:xfrm>
            <a:off x="7451670" y="5392542"/>
            <a:ext cx="168026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2856"/>
                </a:solidFill>
                <a:ea typeface="Calibri"/>
                <a:cs typeface="Calibri"/>
                <a:sym typeface="Calibri"/>
              </a:rPr>
              <a:t>Learning Engine</a:t>
            </a:r>
            <a:endParaRPr sz="1400" b="1" dirty="0">
              <a:solidFill>
                <a:srgbClr val="002856"/>
              </a:solidFill>
            </a:endParaRPr>
          </a:p>
        </p:txBody>
      </p:sp>
      <p:sp>
        <p:nvSpPr>
          <p:cNvPr id="276" name="Google Shape;276;p16"/>
          <p:cNvSpPr txBox="1"/>
          <p:nvPr/>
        </p:nvSpPr>
        <p:spPr>
          <a:xfrm>
            <a:off x="10216950" y="5364994"/>
            <a:ext cx="113685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Self-Learning</a:t>
            </a:r>
            <a:endParaRPr sz="1100" i="1"/>
          </a:p>
        </p:txBody>
      </p:sp>
      <p:sp>
        <p:nvSpPr>
          <p:cNvPr id="277" name="Google Shape;277;p16"/>
          <p:cNvSpPr txBox="1"/>
          <p:nvPr/>
        </p:nvSpPr>
        <p:spPr>
          <a:xfrm>
            <a:off x="5110419" y="5364994"/>
            <a:ext cx="144905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Manually Trained</a:t>
            </a:r>
            <a:endParaRPr sz="1100" i="1" dirty="0"/>
          </a:p>
        </p:txBody>
      </p:sp>
      <p:sp>
        <p:nvSpPr>
          <p:cNvPr id="278" name="Google Shape;278;p16"/>
          <p:cNvSpPr txBox="1"/>
          <p:nvPr/>
        </p:nvSpPr>
        <p:spPr>
          <a:xfrm>
            <a:off x="10065734" y="1417003"/>
            <a:ext cx="127073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SoftwareCo</a:t>
            </a:r>
            <a:endParaRPr sz="1100" b="1" dirty="0"/>
          </a:p>
        </p:txBody>
      </p:sp>
      <p:cxnSp>
        <p:nvCxnSpPr>
          <p:cNvPr id="279" name="Google Shape;279;p16"/>
          <p:cNvCxnSpPr/>
          <p:nvPr/>
        </p:nvCxnSpPr>
        <p:spPr>
          <a:xfrm>
            <a:off x="5117126" y="3279687"/>
            <a:ext cx="6219340" cy="0"/>
          </a:xfrm>
          <a:prstGeom prst="straightConnector1">
            <a:avLst/>
          </a:prstGeom>
          <a:noFill/>
          <a:ln w="19050" cap="flat" cmpd="sng">
            <a:solidFill>
              <a:srgbClr val="002856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80" name="Google Shape;280;p16"/>
          <p:cNvCxnSpPr/>
          <p:nvPr/>
        </p:nvCxnSpPr>
        <p:spPr>
          <a:xfrm>
            <a:off x="8199311" y="1461029"/>
            <a:ext cx="0" cy="3820641"/>
          </a:xfrm>
          <a:prstGeom prst="straightConnector1">
            <a:avLst/>
          </a:prstGeom>
          <a:noFill/>
          <a:ln w="19050" cap="flat" cmpd="sng">
            <a:solidFill>
              <a:srgbClr val="00285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82" name="Google Shape;282;p16"/>
          <p:cNvSpPr txBox="1"/>
          <p:nvPr/>
        </p:nvSpPr>
        <p:spPr>
          <a:xfrm>
            <a:off x="5881602" y="3970287"/>
            <a:ext cx="143475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Competitor B</a:t>
            </a:r>
            <a:endParaRPr sz="1100" b="1" dirty="0"/>
          </a:p>
        </p:txBody>
      </p:sp>
      <p:sp>
        <p:nvSpPr>
          <p:cNvPr id="283" name="Google Shape;283;p16"/>
          <p:cNvSpPr txBox="1"/>
          <p:nvPr/>
        </p:nvSpPr>
        <p:spPr>
          <a:xfrm>
            <a:off x="5892472" y="2243292"/>
            <a:ext cx="144276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Competitor A</a:t>
            </a:r>
            <a:endParaRPr sz="1100" b="1" dirty="0"/>
          </a:p>
        </p:txBody>
      </p:sp>
      <p:sp>
        <p:nvSpPr>
          <p:cNvPr id="286" name="Google Shape;286;p16"/>
          <p:cNvSpPr txBox="1"/>
          <p:nvPr/>
        </p:nvSpPr>
        <p:spPr>
          <a:xfrm>
            <a:off x="1170073" y="3311993"/>
            <a:ext cx="61747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SaaS</a:t>
            </a:r>
            <a:endParaRPr sz="1100" dirty="0"/>
          </a:p>
        </p:txBody>
      </p:sp>
      <p:sp>
        <p:nvSpPr>
          <p:cNvPr id="287" name="Google Shape;287;p16"/>
          <p:cNvSpPr txBox="1"/>
          <p:nvPr/>
        </p:nvSpPr>
        <p:spPr>
          <a:xfrm>
            <a:off x="1170073" y="3691839"/>
            <a:ext cx="137268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On-Premises</a:t>
            </a:r>
            <a:endParaRPr sz="11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7EA4-9A61-4C3D-8FF2-C638DCA17021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Competitive Landscape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911225" y="3311993"/>
            <a:ext cx="250722" cy="250722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11225" y="3682129"/>
            <a:ext cx="250722" cy="250722"/>
          </a:xfrm>
          <a:prstGeom prst="ellipse">
            <a:avLst/>
          </a:prstGeom>
          <a:solidFill>
            <a:srgbClr val="00E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13026" y="2536172"/>
            <a:ext cx="203976" cy="203976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454849" y="1717032"/>
            <a:ext cx="203976" cy="203976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313026" y="4289380"/>
            <a:ext cx="203976" cy="203976"/>
          </a:xfrm>
          <a:prstGeom prst="ellipse">
            <a:avLst/>
          </a:prstGeom>
          <a:solidFill>
            <a:srgbClr val="00E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50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4002-929C-4ADD-812F-B30B58A3565E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27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5931-9793-43E3-8947-B2625BBA0D18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Traction &amp; Financials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Traction &amp; Financials</a:t>
            </a:r>
            <a:endParaRPr lang="en-HK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</a:t>
            </a:r>
            <a:endParaRPr lang="en-H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228569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A67A-D58D-429A-863F-048D3072BB72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Traction &amp; Financials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845847" y="1905185"/>
            <a:ext cx="4847029" cy="507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ts val="1800"/>
              <a:buNone/>
            </a:pPr>
            <a:r>
              <a:rPr lang="en-US" sz="20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PROVEN SUCCESS #1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013274"/>
              </p:ext>
            </p:extLst>
          </p:nvPr>
        </p:nvGraphicFramePr>
        <p:xfrm>
          <a:off x="4824548" y="1923537"/>
          <a:ext cx="6529251" cy="3010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364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0000"/>
                        </a:lnSpc>
                        <a:buClr>
                          <a:schemeClr val="bg1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Modernize customer engagement with </a:t>
                      </a:r>
                      <a:r>
                        <a:rPr lang="en-US" sz="1400" dirty="0" err="1">
                          <a:solidFill>
                            <a:srgbClr val="D7F5FF"/>
                          </a:solidFill>
                          <a:sym typeface="Calibri"/>
                        </a:rPr>
                        <a:t>onmichannel</a:t>
                      </a:r>
                      <a:r>
                        <a:rPr lang="en-US" sz="1400" baseline="0" dirty="0">
                          <a:solidFill>
                            <a:srgbClr val="D7F5FF"/>
                          </a:solidFill>
                          <a:sym typeface="Calibri"/>
                        </a:rPr>
                        <a:t> support as part of the digital transformation initiative</a:t>
                      </a:r>
                      <a:endParaRPr lang="en-US" sz="1400" dirty="0">
                        <a:solidFill>
                          <a:srgbClr val="D7F5FF"/>
                        </a:solidFill>
                        <a:sym typeface="Calibri"/>
                      </a:endParaRPr>
                    </a:p>
                  </a:txBody>
                  <a:tcPr marL="1008000" marR="18000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Global</a:t>
                      </a:r>
                      <a:r>
                        <a:rPr lang="en-US" sz="1400" baseline="0" dirty="0">
                          <a:solidFill>
                            <a:srgbClr val="D7F5FF"/>
                          </a:solidFill>
                          <a:sym typeface="Calibri"/>
                        </a:rPr>
                        <a:t> Deployment consists of users in Asia, North America and Europe</a:t>
                      </a:r>
                      <a:r>
                        <a:rPr lang="en-US" sz="1400" i="1" dirty="0">
                          <a:solidFill>
                            <a:srgbClr val="D7F5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.</a:t>
                      </a:r>
                      <a:endParaRPr lang="en-US" sz="1400" i="1" dirty="0">
                        <a:latin typeface="+mn-lt"/>
                      </a:endParaRPr>
                    </a:p>
                  </a:txBody>
                  <a:tcPr marL="1008000" marR="18000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Close collaboration</a:t>
                      </a:r>
                      <a:r>
                        <a:rPr lang="en-US" sz="1400" baseline="0" dirty="0">
                          <a:solidFill>
                            <a:srgbClr val="D7F5FF"/>
                          </a:solidFill>
                          <a:sym typeface="Calibri"/>
                        </a:rPr>
                        <a:t> with Product Management to create innovative features based on customer feedback</a:t>
                      </a: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.</a:t>
                      </a:r>
                    </a:p>
                  </a:txBody>
                  <a:tcPr marL="1008000" marR="18000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Google Shape;330;p20"/>
          <p:cNvSpPr/>
          <p:nvPr/>
        </p:nvSpPr>
        <p:spPr>
          <a:xfrm>
            <a:off x="5152517" y="2232983"/>
            <a:ext cx="312325" cy="3123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34;p20"/>
          <p:cNvSpPr/>
          <p:nvPr/>
        </p:nvSpPr>
        <p:spPr>
          <a:xfrm>
            <a:off x="5089551" y="3200293"/>
            <a:ext cx="438257" cy="4382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40;p20"/>
          <p:cNvSpPr/>
          <p:nvPr/>
        </p:nvSpPr>
        <p:spPr>
          <a:xfrm>
            <a:off x="5103422" y="4259414"/>
            <a:ext cx="410514" cy="41051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Roch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72" y="2687788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8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A67A-D58D-429A-863F-048D3072BB72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Traction &amp; Financials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845847" y="1905185"/>
            <a:ext cx="4847029" cy="507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ts val="1800"/>
              <a:buNone/>
            </a:pPr>
            <a:r>
              <a:rPr lang="en-US" sz="20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PROVEN SUCCESS #2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976615"/>
              </p:ext>
            </p:extLst>
          </p:nvPr>
        </p:nvGraphicFramePr>
        <p:xfrm>
          <a:off x="4824548" y="1923537"/>
          <a:ext cx="6529251" cy="3010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364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90000"/>
                        </a:lnSpc>
                        <a:buClr>
                          <a:schemeClr val="bg1"/>
                        </a:buClr>
                        <a:buSzPts val="1600"/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Modernize customer engagement with </a:t>
                      </a:r>
                      <a:r>
                        <a:rPr lang="en-US" sz="1400" dirty="0" err="1">
                          <a:solidFill>
                            <a:srgbClr val="D7F5FF"/>
                          </a:solidFill>
                          <a:sym typeface="Calibri"/>
                        </a:rPr>
                        <a:t>onmichannel</a:t>
                      </a:r>
                      <a:r>
                        <a:rPr lang="en-US" sz="1400" baseline="0" dirty="0">
                          <a:solidFill>
                            <a:srgbClr val="D7F5FF"/>
                          </a:solidFill>
                          <a:sym typeface="Calibri"/>
                        </a:rPr>
                        <a:t> support as part of the digital transformation initiative</a:t>
                      </a:r>
                      <a:endParaRPr lang="en-US" sz="1400" dirty="0">
                        <a:solidFill>
                          <a:srgbClr val="D7F5FF"/>
                        </a:solidFill>
                        <a:sym typeface="Calibri"/>
                      </a:endParaRPr>
                    </a:p>
                  </a:txBody>
                  <a:tcPr marL="1008000" marR="18000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Global</a:t>
                      </a:r>
                      <a:r>
                        <a:rPr lang="en-US" sz="1400" baseline="0" dirty="0">
                          <a:solidFill>
                            <a:srgbClr val="D7F5FF"/>
                          </a:solidFill>
                          <a:sym typeface="Calibri"/>
                        </a:rPr>
                        <a:t> Deployment consists of users in Asia, North America and Europe</a:t>
                      </a:r>
                      <a:r>
                        <a:rPr lang="en-US" sz="1400" i="1" dirty="0">
                          <a:solidFill>
                            <a:srgbClr val="D7F5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.</a:t>
                      </a:r>
                      <a:endParaRPr lang="en-US" sz="1400" i="1" dirty="0">
                        <a:latin typeface="+mn-lt"/>
                      </a:endParaRPr>
                    </a:p>
                  </a:txBody>
                  <a:tcPr marL="1008000" marR="18000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6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Close collaboration</a:t>
                      </a:r>
                      <a:r>
                        <a:rPr lang="en-US" sz="1400" baseline="0" dirty="0">
                          <a:solidFill>
                            <a:srgbClr val="D7F5FF"/>
                          </a:solidFill>
                          <a:sym typeface="Calibri"/>
                        </a:rPr>
                        <a:t> with Product Management to create innovative features based on customer feedback</a:t>
                      </a:r>
                      <a:r>
                        <a:rPr lang="en-US" sz="1400" dirty="0">
                          <a:solidFill>
                            <a:srgbClr val="D7F5FF"/>
                          </a:solidFill>
                          <a:sym typeface="Calibri"/>
                        </a:rPr>
                        <a:t>.</a:t>
                      </a:r>
                    </a:p>
                  </a:txBody>
                  <a:tcPr marL="1008000" marR="180000" marT="137160" marB="1371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Google Shape;330;p20"/>
          <p:cNvSpPr/>
          <p:nvPr/>
        </p:nvSpPr>
        <p:spPr>
          <a:xfrm>
            <a:off x="5152517" y="2232983"/>
            <a:ext cx="312325" cy="3123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34;p20"/>
          <p:cNvSpPr/>
          <p:nvPr/>
        </p:nvSpPr>
        <p:spPr>
          <a:xfrm>
            <a:off x="5089551" y="3200293"/>
            <a:ext cx="438257" cy="4382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40;p20"/>
          <p:cNvSpPr/>
          <p:nvPr/>
        </p:nvSpPr>
        <p:spPr>
          <a:xfrm>
            <a:off x="5103422" y="4259414"/>
            <a:ext cx="410514" cy="41051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2075" y="2724042"/>
            <a:ext cx="1496652" cy="115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45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A67A-D58D-429A-863F-048D3072BB72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Traction &amp; Financials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845847" y="1272048"/>
            <a:ext cx="4847029" cy="507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ts val="1800"/>
              <a:buNone/>
            </a:pPr>
            <a:r>
              <a:rPr lang="en-US" sz="20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KEY MILESTONES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184179"/>
              </p:ext>
            </p:extLst>
          </p:nvPr>
        </p:nvGraphicFramePr>
        <p:xfrm>
          <a:off x="4313253" y="1272048"/>
          <a:ext cx="7040547" cy="4313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4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2781"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Phase 1</a:t>
                      </a:r>
                    </a:p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2017 – 2019</a:t>
                      </a: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Phase 2</a:t>
                      </a:r>
                    </a:p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2020 – 2022</a:t>
                      </a: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Phase 3</a:t>
                      </a:r>
                    </a:p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2023 - 2025</a:t>
                      </a: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Investments / Capital Raised</a:t>
                      </a: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Key Milestones</a:t>
                      </a: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Annual Recurring Revenue</a:t>
                      </a: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Key Customers</a:t>
                      </a: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171399" marR="171399" marT="130606" marB="13060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068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F9F2-0F78-4604-8EB6-E73BE5B55EB3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Traction &amp; Financials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04873" y="1203312"/>
            <a:ext cx="3760932" cy="507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ts val="1800"/>
              <a:buNone/>
            </a:pPr>
            <a:r>
              <a:rPr lang="en-US" sz="2000" b="1" dirty="0">
                <a:ea typeface="Calibri"/>
                <a:cs typeface="Calibri"/>
                <a:sym typeface="Calibri"/>
              </a:rPr>
              <a:t>FINANCIAL PERFORMANCE</a:t>
            </a:r>
          </a:p>
          <a:p>
            <a:pPr marL="0" lvl="0" indent="0">
              <a:spcBef>
                <a:spcPts val="0"/>
              </a:spcBef>
              <a:buClr>
                <a:schemeClr val="lt1"/>
              </a:buClr>
              <a:buSzPts val="1800"/>
              <a:buNone/>
            </a:pPr>
            <a:r>
              <a:rPr lang="en-US" sz="2000" b="1" dirty="0">
                <a:ea typeface="Calibri"/>
                <a:cs typeface="Calibri"/>
                <a:sym typeface="Calibri"/>
              </a:rPr>
              <a:t>LAST 8 QUARTERS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9F8219-896D-4DD5-9532-5B9811E51046}"/>
              </a:ext>
            </a:extLst>
          </p:cNvPr>
          <p:cNvSpPr txBox="1"/>
          <p:nvPr/>
        </p:nvSpPr>
        <p:spPr>
          <a:xfrm>
            <a:off x="911225" y="1941337"/>
            <a:ext cx="1823576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>
                <a:solidFill>
                  <a:srgbClr val="002856"/>
                </a:solidFill>
              </a:rPr>
              <a:t>Revenue Growth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D9A76C48-F917-464A-945F-12305B29A5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382086"/>
              </p:ext>
            </p:extLst>
          </p:nvPr>
        </p:nvGraphicFramePr>
        <p:xfrm>
          <a:off x="5450483" y="1203312"/>
          <a:ext cx="5343427" cy="449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2095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F9F2-0F78-4604-8EB6-E73BE5B55EB3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Traction &amp; Financials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04873" y="1203312"/>
            <a:ext cx="3760932" cy="507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ts val="1800"/>
              <a:buNone/>
            </a:pPr>
            <a:r>
              <a:rPr lang="en-US" sz="2000" b="1" dirty="0">
                <a:ea typeface="Calibri"/>
                <a:cs typeface="Calibri"/>
                <a:sym typeface="Calibri"/>
              </a:rPr>
              <a:t>FINANCIAL PERFORMANCE</a:t>
            </a:r>
          </a:p>
          <a:p>
            <a:pPr marL="0" lvl="0" indent="0">
              <a:spcBef>
                <a:spcPts val="0"/>
              </a:spcBef>
              <a:buClr>
                <a:schemeClr val="lt1"/>
              </a:buClr>
              <a:buSzPts val="1800"/>
              <a:buNone/>
            </a:pPr>
            <a:r>
              <a:rPr lang="en-US" sz="2000" b="1" dirty="0">
                <a:ea typeface="Calibri"/>
                <a:cs typeface="Calibri"/>
                <a:sym typeface="Calibri"/>
              </a:rPr>
              <a:t>LAST 8 QUARTERS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9F8219-896D-4DD5-9532-5B9811E51046}"/>
              </a:ext>
            </a:extLst>
          </p:cNvPr>
          <p:cNvSpPr txBox="1"/>
          <p:nvPr/>
        </p:nvSpPr>
        <p:spPr>
          <a:xfrm>
            <a:off x="911225" y="1941337"/>
            <a:ext cx="2413546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>
                <a:solidFill>
                  <a:srgbClr val="002856"/>
                </a:solidFill>
              </a:rPr>
              <a:t>Performance Tracking </a:t>
            </a:r>
          </a:p>
          <a:p>
            <a:r>
              <a:rPr lang="en-US" dirty="0">
                <a:solidFill>
                  <a:srgbClr val="002856"/>
                </a:solidFill>
              </a:rPr>
              <a:t>(Quarter/Month)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280678"/>
              </p:ext>
            </p:extLst>
          </p:nvPr>
        </p:nvGraphicFramePr>
        <p:xfrm>
          <a:off x="5529888" y="1203312"/>
          <a:ext cx="5774524" cy="46346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6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049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Budget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Actual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Budget vs Actual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% Difference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Revenue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Gross Profit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% margin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 Expenses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Operating Income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% margin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2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Cash balance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2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FTE / non FTE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159440" marR="159440" marT="119581" marB="119581" anchor="ctr">
                    <a:lnL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8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3CD95FE-73AE-41FD-A6F7-D5E66B330DF8}"/>
              </a:ext>
            </a:extLst>
          </p:cNvPr>
          <p:cNvSpPr txBox="1"/>
          <p:nvPr/>
        </p:nvSpPr>
        <p:spPr>
          <a:xfrm>
            <a:off x="5529888" y="5908396"/>
            <a:ext cx="869790" cy="2616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100" dirty="0"/>
              <a:t>+ other KPIs</a:t>
            </a:r>
          </a:p>
        </p:txBody>
      </p:sp>
    </p:spTree>
    <p:extLst>
      <p:ext uri="{BB962C8B-B14F-4D97-AF65-F5344CB8AC3E}">
        <p14:creationId xmlns:p14="http://schemas.microsoft.com/office/powerpoint/2010/main" val="267489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24BB-2E77-48F8-B4EB-EBED0213A323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Business Problems, Impact &amp;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21595" y="2766219"/>
            <a:ext cx="6097247" cy="1325563"/>
          </a:xfrm>
        </p:spPr>
        <p:txBody>
          <a:bodyPr/>
          <a:lstStyle/>
          <a:p>
            <a:r>
              <a:rPr lang="en-US" sz="4000" dirty="0"/>
              <a:t>Business Problems, Impact &amp; Solution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2337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F9F2-0F78-4604-8EB6-E73BE5B55EB3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Traction &amp; Financials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04873" y="2132461"/>
            <a:ext cx="3760932" cy="507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ts val="1800"/>
              <a:buNone/>
            </a:pPr>
            <a:r>
              <a:rPr lang="en-US" sz="2000" b="1" dirty="0">
                <a:ea typeface="Calibri"/>
                <a:cs typeface="Calibri"/>
                <a:sym typeface="Calibri"/>
              </a:rPr>
              <a:t>FINANCIAL PERFORMANCE</a:t>
            </a:r>
          </a:p>
          <a:p>
            <a:pPr marL="0" lvl="0" indent="0">
              <a:spcBef>
                <a:spcPts val="0"/>
              </a:spcBef>
              <a:buClr>
                <a:schemeClr val="lt1"/>
              </a:buClr>
              <a:buSzPts val="1800"/>
              <a:buNone/>
            </a:pPr>
            <a:r>
              <a:rPr lang="en-US" sz="2000" b="1" dirty="0">
                <a:ea typeface="Calibri"/>
                <a:cs typeface="Calibri"/>
                <a:sym typeface="Calibri"/>
              </a:rPr>
              <a:t>LAST 8 QUARTERS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9F8219-896D-4DD5-9532-5B9811E51046}"/>
              </a:ext>
            </a:extLst>
          </p:cNvPr>
          <p:cNvSpPr txBox="1"/>
          <p:nvPr/>
        </p:nvSpPr>
        <p:spPr>
          <a:xfrm>
            <a:off x="911225" y="2870486"/>
            <a:ext cx="1528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>
                <a:solidFill>
                  <a:srgbClr val="002856"/>
                </a:solidFill>
              </a:rPr>
              <a:t>Cash Runway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ED00C16-1BDB-4C85-99E8-1D221583C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384159"/>
              </p:ext>
            </p:extLst>
          </p:nvPr>
        </p:nvGraphicFramePr>
        <p:xfrm>
          <a:off x="4886412" y="2113662"/>
          <a:ext cx="6429614" cy="243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764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F9F2-0F78-4604-8EB6-E73BE5B55EB3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Traction &amp; Financials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45848" y="1210686"/>
            <a:ext cx="3760932" cy="507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ts val="1800"/>
              <a:buNone/>
            </a:pPr>
            <a:r>
              <a:rPr lang="en-US" sz="2000" b="1" dirty="0">
                <a:ea typeface="Calibri"/>
                <a:cs typeface="Calibri"/>
                <a:sym typeface="Calibri"/>
              </a:rPr>
              <a:t>Raising $x Million </a:t>
            </a:r>
          </a:p>
          <a:p>
            <a:pPr marL="0" lvl="0" indent="0">
              <a:spcBef>
                <a:spcPts val="0"/>
              </a:spcBef>
              <a:buClr>
                <a:schemeClr val="lt1"/>
              </a:buClr>
              <a:buSzPts val="1800"/>
              <a:buNone/>
            </a:pPr>
            <a:r>
              <a:rPr lang="en-US" sz="2000" b="1" dirty="0">
                <a:ea typeface="Calibri"/>
                <a:cs typeface="Calibri"/>
                <a:sym typeface="Calibri"/>
              </a:rPr>
              <a:t>Series A Preferred</a:t>
            </a:r>
          </a:p>
        </p:txBody>
      </p:sp>
      <p:grpSp>
        <p:nvGrpSpPr>
          <p:cNvPr id="9" name="Google Shape;385;p26"/>
          <p:cNvGrpSpPr/>
          <p:nvPr/>
        </p:nvGrpSpPr>
        <p:grpSpPr>
          <a:xfrm>
            <a:off x="4979440" y="1205680"/>
            <a:ext cx="5039525" cy="4446640"/>
            <a:chOff x="0" y="0"/>
            <a:chExt cx="6217919" cy="5486400"/>
          </a:xfrm>
        </p:grpSpPr>
        <p:sp>
          <p:nvSpPr>
            <p:cNvPr id="10" name="Google Shape;386;p26"/>
            <p:cNvSpPr/>
            <p:nvPr/>
          </p:nvSpPr>
          <p:spPr>
            <a:xfrm>
              <a:off x="0" y="0"/>
              <a:ext cx="4787798" cy="987552"/>
            </a:xfrm>
            <a:prstGeom prst="roundRect">
              <a:avLst>
                <a:gd name="adj" fmla="val 10000"/>
              </a:avLst>
            </a:prstGeom>
            <a:solidFill>
              <a:srgbClr val="00285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1" name="Google Shape;387;p26"/>
            <p:cNvSpPr txBox="1"/>
            <p:nvPr/>
          </p:nvSpPr>
          <p:spPr>
            <a:xfrm>
              <a:off x="28924" y="28924"/>
              <a:ext cx="3606610" cy="929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1200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2Q22: Funding expanded staff and regional access in APJ</a:t>
              </a:r>
              <a:endParaRPr sz="1200" dirty="0"/>
            </a:p>
          </p:txBody>
        </p:sp>
        <p:sp>
          <p:nvSpPr>
            <p:cNvPr id="12" name="Google Shape;388;p26"/>
            <p:cNvSpPr/>
            <p:nvPr/>
          </p:nvSpPr>
          <p:spPr>
            <a:xfrm>
              <a:off x="357530" y="1124712"/>
              <a:ext cx="4787798" cy="987552"/>
            </a:xfrm>
            <a:prstGeom prst="roundRect">
              <a:avLst>
                <a:gd name="adj" fmla="val 10000"/>
              </a:avLst>
            </a:prstGeom>
            <a:solidFill>
              <a:srgbClr val="002856">
                <a:alpha val="80000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3" name="Google Shape;389;p26"/>
            <p:cNvSpPr txBox="1"/>
            <p:nvPr/>
          </p:nvSpPr>
          <p:spPr>
            <a:xfrm>
              <a:off x="386454" y="1153636"/>
              <a:ext cx="3730511" cy="929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1200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3Q22: Growth in product development team to drive new capabilities and integrations</a:t>
              </a:r>
              <a:endParaRPr sz="1200" dirty="0"/>
            </a:p>
          </p:txBody>
        </p:sp>
        <p:sp>
          <p:nvSpPr>
            <p:cNvPr id="14" name="Google Shape;390;p26"/>
            <p:cNvSpPr/>
            <p:nvPr/>
          </p:nvSpPr>
          <p:spPr>
            <a:xfrm>
              <a:off x="715060" y="2249424"/>
              <a:ext cx="4787798" cy="987552"/>
            </a:xfrm>
            <a:prstGeom prst="roundRect">
              <a:avLst>
                <a:gd name="adj" fmla="val 10000"/>
              </a:avLst>
            </a:prstGeom>
            <a:solidFill>
              <a:srgbClr val="0099FF">
                <a:alpha val="60000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5" name="Google Shape;391;p26"/>
            <p:cNvSpPr txBox="1"/>
            <p:nvPr/>
          </p:nvSpPr>
          <p:spPr>
            <a:xfrm>
              <a:off x="743984" y="2278348"/>
              <a:ext cx="3730511" cy="929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1200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4Q22: Expand marketing, sales and support staffs </a:t>
              </a:r>
              <a:endParaRPr sz="1200" dirty="0"/>
            </a:p>
          </p:txBody>
        </p:sp>
        <p:sp>
          <p:nvSpPr>
            <p:cNvPr id="16" name="Google Shape;392;p26"/>
            <p:cNvSpPr/>
            <p:nvPr/>
          </p:nvSpPr>
          <p:spPr>
            <a:xfrm>
              <a:off x="1072591" y="3374136"/>
              <a:ext cx="4787798" cy="987552"/>
            </a:xfrm>
            <a:prstGeom prst="roundRect">
              <a:avLst>
                <a:gd name="adj" fmla="val 10000"/>
              </a:avLst>
            </a:prstGeom>
            <a:solidFill>
              <a:srgbClr val="0099FF">
                <a:alpha val="80000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" name="Google Shape;393;p26"/>
            <p:cNvSpPr txBox="1"/>
            <p:nvPr/>
          </p:nvSpPr>
          <p:spPr>
            <a:xfrm>
              <a:off x="1101515" y="3403060"/>
              <a:ext cx="3730511" cy="929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1200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1Q23: Develop local presence in North America</a:t>
              </a:r>
              <a:endParaRPr sz="1200" dirty="0"/>
            </a:p>
          </p:txBody>
        </p:sp>
        <p:sp>
          <p:nvSpPr>
            <p:cNvPr id="18" name="Google Shape;394;p26"/>
            <p:cNvSpPr/>
            <p:nvPr/>
          </p:nvSpPr>
          <p:spPr>
            <a:xfrm>
              <a:off x="1430121" y="4498848"/>
              <a:ext cx="4787798" cy="987552"/>
            </a:xfrm>
            <a:prstGeom prst="roundRect">
              <a:avLst>
                <a:gd name="adj" fmla="val 10000"/>
              </a:avLst>
            </a:prstGeom>
            <a:solidFill>
              <a:srgbClr val="0099F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9" name="Google Shape;395;p26"/>
            <p:cNvSpPr txBox="1"/>
            <p:nvPr/>
          </p:nvSpPr>
          <p:spPr>
            <a:xfrm>
              <a:off x="1459045" y="4527772"/>
              <a:ext cx="3730511" cy="929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1200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2Q23: Develop local presence in Europe</a:t>
              </a:r>
              <a:endParaRPr sz="1200" dirty="0"/>
            </a:p>
          </p:txBody>
        </p:sp>
        <p:sp>
          <p:nvSpPr>
            <p:cNvPr id="20" name="Google Shape;396;p26"/>
            <p:cNvSpPr/>
            <p:nvPr/>
          </p:nvSpPr>
          <p:spPr>
            <a:xfrm>
              <a:off x="4145888" y="721461"/>
              <a:ext cx="641908" cy="64190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E178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1" name="Google Shape;397;p26"/>
            <p:cNvSpPr txBox="1"/>
            <p:nvPr/>
          </p:nvSpPr>
          <p:spPr>
            <a:xfrm>
              <a:off x="4290318" y="721461"/>
              <a:ext cx="353049" cy="483036"/>
            </a:xfrm>
            <a:prstGeom prst="rect">
              <a:avLst/>
            </a:prstGeom>
            <a:solidFill>
              <a:srgbClr val="00E178"/>
            </a:solidFill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11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98;p26"/>
            <p:cNvSpPr/>
            <p:nvPr/>
          </p:nvSpPr>
          <p:spPr>
            <a:xfrm>
              <a:off x="4503420" y="1846173"/>
              <a:ext cx="641908" cy="64190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E178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3" name="Google Shape;399;p26"/>
            <p:cNvSpPr txBox="1"/>
            <p:nvPr/>
          </p:nvSpPr>
          <p:spPr>
            <a:xfrm>
              <a:off x="4647849" y="1846173"/>
              <a:ext cx="353050" cy="483036"/>
            </a:xfrm>
            <a:prstGeom prst="rect">
              <a:avLst/>
            </a:prstGeom>
            <a:solidFill>
              <a:srgbClr val="00E178"/>
            </a:solidFill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11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00;p26"/>
            <p:cNvSpPr/>
            <p:nvPr/>
          </p:nvSpPr>
          <p:spPr>
            <a:xfrm>
              <a:off x="4860950" y="2954426"/>
              <a:ext cx="641908" cy="64190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E178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5" name="Google Shape;401;p26"/>
            <p:cNvSpPr txBox="1"/>
            <p:nvPr/>
          </p:nvSpPr>
          <p:spPr>
            <a:xfrm>
              <a:off x="5005379" y="2954426"/>
              <a:ext cx="353050" cy="483036"/>
            </a:xfrm>
            <a:prstGeom prst="rect">
              <a:avLst/>
            </a:prstGeom>
            <a:solidFill>
              <a:srgbClr val="00E178"/>
            </a:solidFill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11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402;p26"/>
            <p:cNvSpPr/>
            <p:nvPr/>
          </p:nvSpPr>
          <p:spPr>
            <a:xfrm>
              <a:off x="5218480" y="4090111"/>
              <a:ext cx="641908" cy="64190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E178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7" name="Google Shape;403;p26"/>
            <p:cNvSpPr txBox="1"/>
            <p:nvPr/>
          </p:nvSpPr>
          <p:spPr>
            <a:xfrm>
              <a:off x="5362909" y="4090111"/>
              <a:ext cx="353050" cy="483036"/>
            </a:xfrm>
            <a:prstGeom prst="rect">
              <a:avLst/>
            </a:prstGeom>
            <a:solidFill>
              <a:srgbClr val="00E178"/>
            </a:solidFill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11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584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DDD5-4657-4983-88E4-6EBF18E32B68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2856"/>
                </a:solidFill>
              </a:rPr>
              <a:t>Team</a:t>
            </a:r>
            <a:endParaRPr lang="en-HK" sz="4000" dirty="0">
              <a:solidFill>
                <a:srgbClr val="002856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</a:t>
            </a:r>
            <a:endParaRPr lang="en-H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227125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1226-0EBC-4F7F-864C-29CA1D5D13D6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85032" y="3372244"/>
            <a:ext cx="2251075" cy="297968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100" dirty="0" err="1"/>
              <a:t>Lorem</a:t>
            </a:r>
            <a:r>
              <a:rPr lang="en-US" sz="1100" dirty="0"/>
              <a:t> </a:t>
            </a:r>
            <a:r>
              <a:rPr lang="en-US" sz="1100" dirty="0" err="1"/>
              <a:t>ipsum</a:t>
            </a:r>
            <a:r>
              <a:rPr lang="en-US" sz="1100" dirty="0"/>
              <a:t> dolor sit </a:t>
            </a:r>
            <a:r>
              <a:rPr lang="en-US" sz="1100" dirty="0" err="1"/>
              <a:t>amet</a:t>
            </a:r>
            <a:r>
              <a:rPr lang="en-US" sz="1100" dirty="0"/>
              <a:t>, </a:t>
            </a:r>
            <a:r>
              <a:rPr lang="en-US" sz="1100" dirty="0" err="1"/>
              <a:t>consectetur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elit</a:t>
            </a:r>
            <a:r>
              <a:rPr lang="en-US" sz="1100" dirty="0"/>
              <a:t>, </a:t>
            </a:r>
            <a:r>
              <a:rPr lang="en-US" sz="1100" dirty="0" err="1"/>
              <a:t>sed</a:t>
            </a:r>
            <a:r>
              <a:rPr lang="en-US" sz="1100" dirty="0"/>
              <a:t> do </a:t>
            </a:r>
            <a:r>
              <a:rPr lang="en-US" sz="1100" dirty="0" err="1"/>
              <a:t>eiusmod</a:t>
            </a:r>
            <a:r>
              <a:rPr lang="en-US" sz="1100" dirty="0"/>
              <a:t> </a:t>
            </a:r>
            <a:r>
              <a:rPr lang="en-US" sz="1100" dirty="0" err="1"/>
              <a:t>tempor</a:t>
            </a:r>
            <a:r>
              <a:rPr lang="en-US" sz="1100" dirty="0"/>
              <a:t> </a:t>
            </a:r>
            <a:r>
              <a:rPr lang="en-US" sz="1100" dirty="0" err="1"/>
              <a:t>incididunt</a:t>
            </a:r>
            <a:r>
              <a:rPr lang="en-US" sz="1100" dirty="0"/>
              <a:t> </a:t>
            </a:r>
            <a:r>
              <a:rPr lang="en-US" sz="1100" dirty="0" err="1"/>
              <a:t>ut</a:t>
            </a:r>
            <a:r>
              <a:rPr lang="en-US" sz="1100" dirty="0"/>
              <a:t> </a:t>
            </a:r>
            <a:r>
              <a:rPr lang="en-US" sz="1100" dirty="0" err="1"/>
              <a:t>labore</a:t>
            </a:r>
            <a:r>
              <a:rPr lang="en-US" sz="1100" dirty="0"/>
              <a:t> et </a:t>
            </a:r>
            <a:r>
              <a:rPr lang="en-US" sz="1100" dirty="0" err="1"/>
              <a:t>dolore</a:t>
            </a:r>
            <a:r>
              <a:rPr lang="en-US" sz="1100" dirty="0"/>
              <a:t> magna </a:t>
            </a:r>
            <a:r>
              <a:rPr lang="en-US" sz="1100" dirty="0" err="1"/>
              <a:t>aliqua</a:t>
            </a:r>
            <a:r>
              <a:rPr lang="en-US" sz="1100" dirty="0"/>
              <a:t>. </a:t>
            </a:r>
            <a:r>
              <a:rPr lang="en-US" sz="1100" dirty="0" err="1"/>
              <a:t>Faucibus</a:t>
            </a:r>
            <a:r>
              <a:rPr lang="en-US" sz="1100" dirty="0"/>
              <a:t> </a:t>
            </a:r>
            <a:r>
              <a:rPr lang="en-US" sz="1100" dirty="0" err="1"/>
              <a:t>purus</a:t>
            </a:r>
            <a:r>
              <a:rPr lang="en-US" sz="1100" dirty="0"/>
              <a:t> in </a:t>
            </a:r>
            <a:r>
              <a:rPr lang="en-US" sz="1100" dirty="0" err="1"/>
              <a:t>massa</a:t>
            </a:r>
            <a:r>
              <a:rPr lang="en-US" sz="1100" dirty="0"/>
              <a:t> </a:t>
            </a:r>
            <a:r>
              <a:rPr lang="en-US" sz="1100" dirty="0" err="1"/>
              <a:t>tempor</a:t>
            </a:r>
            <a:r>
              <a:rPr lang="en-US" sz="1100" dirty="0"/>
              <a:t> </a:t>
            </a:r>
            <a:r>
              <a:rPr lang="en-US" sz="1100" dirty="0" err="1"/>
              <a:t>nec</a:t>
            </a:r>
            <a:r>
              <a:rPr lang="en-US" sz="1100" dirty="0"/>
              <a:t> </a:t>
            </a:r>
            <a:r>
              <a:rPr lang="en-US" sz="1100" dirty="0" err="1"/>
              <a:t>feugiat</a:t>
            </a:r>
            <a:r>
              <a:rPr lang="en-US" sz="1100" dirty="0"/>
              <a:t> </a:t>
            </a:r>
            <a:r>
              <a:rPr lang="en-US" sz="1100" dirty="0" err="1"/>
              <a:t>nisl</a:t>
            </a:r>
            <a:r>
              <a:rPr lang="en-US" sz="1100" dirty="0"/>
              <a:t>. </a:t>
            </a:r>
            <a:r>
              <a:rPr lang="en-US" sz="1100" dirty="0" err="1"/>
              <a:t>Aenean</a:t>
            </a:r>
            <a:r>
              <a:rPr lang="en-US" sz="1100" dirty="0"/>
              <a:t> </a:t>
            </a:r>
            <a:r>
              <a:rPr lang="en-US" sz="1100" dirty="0" err="1"/>
              <a:t>pharetra</a:t>
            </a:r>
            <a:r>
              <a:rPr lang="en-US" sz="1100" dirty="0"/>
              <a:t> magna ac </a:t>
            </a:r>
            <a:r>
              <a:rPr lang="en-US" sz="1100" dirty="0" err="1"/>
              <a:t>placerat</a:t>
            </a:r>
            <a:r>
              <a:rPr lang="en-US" sz="1100" dirty="0"/>
              <a:t> </a:t>
            </a:r>
            <a:r>
              <a:rPr lang="en-US" sz="1100" dirty="0" err="1"/>
              <a:t>vestibulum</a:t>
            </a:r>
            <a:r>
              <a:rPr lang="en-US" sz="1100" dirty="0"/>
              <a:t> </a:t>
            </a:r>
            <a:r>
              <a:rPr lang="en-US" sz="1100" dirty="0" err="1"/>
              <a:t>lectus</a:t>
            </a:r>
            <a:r>
              <a:rPr lang="en-US" sz="1100" dirty="0"/>
              <a:t>. </a:t>
            </a:r>
            <a:r>
              <a:rPr lang="en-US" sz="1100" dirty="0" err="1"/>
              <a:t>Quis</a:t>
            </a:r>
            <a:r>
              <a:rPr lang="en-US" sz="1100" dirty="0"/>
              <a:t> </a:t>
            </a:r>
            <a:r>
              <a:rPr lang="en-US" sz="1100" dirty="0" err="1"/>
              <a:t>commodo</a:t>
            </a:r>
            <a:r>
              <a:rPr lang="en-US" sz="1100" dirty="0"/>
              <a:t> </a:t>
            </a:r>
            <a:r>
              <a:rPr lang="en-US" sz="1100" dirty="0" err="1"/>
              <a:t>odio</a:t>
            </a:r>
            <a:r>
              <a:rPr lang="en-US" sz="1100" dirty="0"/>
              <a:t> </a:t>
            </a:r>
            <a:r>
              <a:rPr lang="en-US" sz="1100" dirty="0" err="1"/>
              <a:t>aenean</a:t>
            </a:r>
            <a:r>
              <a:rPr lang="en-US" sz="1100" dirty="0"/>
              <a:t> </a:t>
            </a:r>
            <a:r>
              <a:rPr lang="en-US" sz="1100" dirty="0" err="1"/>
              <a:t>sed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diam</a:t>
            </a:r>
            <a:r>
              <a:rPr lang="en-US" sz="1100" dirty="0"/>
              <a:t> </a:t>
            </a:r>
            <a:r>
              <a:rPr lang="en-US" sz="1100" dirty="0" err="1"/>
              <a:t>donec</a:t>
            </a:r>
            <a:r>
              <a:rPr lang="en-US" sz="1100" dirty="0"/>
              <a:t> </a:t>
            </a:r>
            <a:r>
              <a:rPr lang="en-US" sz="1100" dirty="0" err="1"/>
              <a:t>adipiscing</a:t>
            </a:r>
            <a:r>
              <a:rPr lang="en-US" sz="1100" dirty="0"/>
              <a:t> </a:t>
            </a:r>
            <a:r>
              <a:rPr lang="en-US" sz="1100" dirty="0" err="1"/>
              <a:t>tristique</a:t>
            </a:r>
            <a:r>
              <a:rPr lang="en-US" sz="1100" dirty="0"/>
              <a:t>. </a:t>
            </a:r>
            <a:r>
              <a:rPr lang="en-US" sz="1100" dirty="0" err="1"/>
              <a:t>Risus</a:t>
            </a:r>
            <a:r>
              <a:rPr lang="en-US" sz="1100" dirty="0"/>
              <a:t> </a:t>
            </a:r>
            <a:r>
              <a:rPr lang="en-US" sz="1100" dirty="0" err="1"/>
              <a:t>quis</a:t>
            </a:r>
            <a:r>
              <a:rPr lang="en-US" sz="1100" dirty="0"/>
              <a:t> </a:t>
            </a:r>
            <a:r>
              <a:rPr lang="en-US" sz="1100" dirty="0" err="1"/>
              <a:t>varius</a:t>
            </a:r>
            <a:r>
              <a:rPr lang="en-US" sz="1100" dirty="0"/>
              <a:t> quam </a:t>
            </a:r>
            <a:r>
              <a:rPr lang="en-US" sz="1100" dirty="0" err="1"/>
              <a:t>quisque</a:t>
            </a:r>
            <a:r>
              <a:rPr lang="en-US" sz="1100" dirty="0"/>
              <a:t> id diam.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magna ac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quam </a:t>
            </a:r>
            <a:r>
              <a:rPr lang="en-US" dirty="0" err="1"/>
              <a:t>quisque</a:t>
            </a:r>
            <a:r>
              <a:rPr lang="en-US" dirty="0"/>
              <a:t> id diam.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magna ac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quam </a:t>
            </a:r>
            <a:r>
              <a:rPr lang="en-US" dirty="0" err="1"/>
              <a:t>quisque</a:t>
            </a:r>
            <a:r>
              <a:rPr lang="en-US" dirty="0"/>
              <a:t> id diam.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9055895" y="3372070"/>
            <a:ext cx="2251075" cy="297968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in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magna ac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quam </a:t>
            </a:r>
            <a:r>
              <a:rPr lang="en-US" dirty="0" err="1"/>
              <a:t>quisque</a:t>
            </a:r>
            <a:r>
              <a:rPr lang="en-US" dirty="0"/>
              <a:t> id diam. </a:t>
            </a:r>
          </a:p>
        </p:txBody>
      </p:sp>
      <p:pic>
        <p:nvPicPr>
          <p:cNvPr id="17" name="Picture 16" descr="A person smiling for the picture&#10;&#10;Description automatically generated with medium confidence">
            <a:extLst>
              <a:ext uri="{FF2B5EF4-FFF2-40B4-BE49-F238E27FC236}">
                <a16:creationId xmlns:a16="http://schemas.microsoft.com/office/drawing/2014/main" id="{AE142B5D-5E48-2A4E-86FB-8BE643D941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553" y="730076"/>
            <a:ext cx="1819275" cy="2425700"/>
          </a:xfrm>
          <a:prstGeom prst="rect">
            <a:avLst/>
          </a:prstGeom>
        </p:spPr>
      </p:pic>
      <p:pic>
        <p:nvPicPr>
          <p:cNvPr id="18" name="Picture 17" descr="A person smiling for the picture&#10;&#10;Description automatically generated with low confidence">
            <a:extLst>
              <a:ext uri="{FF2B5EF4-FFF2-40B4-BE49-F238E27FC236}">
                <a16:creationId xmlns:a16="http://schemas.microsoft.com/office/drawing/2014/main" id="{EEB69390-22DC-E448-80CC-019C1C5099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32" y="730076"/>
            <a:ext cx="1819275" cy="2425700"/>
          </a:xfrm>
          <a:prstGeom prst="rect">
            <a:avLst/>
          </a:prstGeom>
        </p:spPr>
      </p:pic>
      <p:pic>
        <p:nvPicPr>
          <p:cNvPr id="19" name="Picture 18" descr="A person smiling for the picture&#10;&#10;Description automatically generated with medium confidence">
            <a:extLst>
              <a:ext uri="{FF2B5EF4-FFF2-40B4-BE49-F238E27FC236}">
                <a16:creationId xmlns:a16="http://schemas.microsoft.com/office/drawing/2014/main" id="{0DC14D6A-2F68-4F4C-A90D-A588136C34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795" y="730076"/>
            <a:ext cx="1819275" cy="2425700"/>
          </a:xfrm>
          <a:prstGeom prst="rect">
            <a:avLst/>
          </a:prstGeom>
        </p:spPr>
      </p:pic>
      <p:pic>
        <p:nvPicPr>
          <p:cNvPr id="20" name="Picture 19" descr="A person smiling for the picture&#10;&#10;Description automatically generated with low confidence">
            <a:extLst>
              <a:ext uri="{FF2B5EF4-FFF2-40B4-BE49-F238E27FC236}">
                <a16:creationId xmlns:a16="http://schemas.microsoft.com/office/drawing/2014/main" id="{AD5E96FB-4497-2E44-A14C-1A4DCB3EAA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174" y="730076"/>
            <a:ext cx="1819275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59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65" y="818866"/>
            <a:ext cx="1310185" cy="327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100202"/>
            <a:ext cx="9720944" cy="48982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5574" y="766002"/>
            <a:ext cx="10972800" cy="788761"/>
          </a:xfrm>
        </p:spPr>
        <p:txBody>
          <a:bodyPr>
            <a:normAutofit/>
          </a:bodyPr>
          <a:lstStyle/>
          <a:p>
            <a:r>
              <a:rPr lang="en-US" sz="2000" dirty="0"/>
              <a:t>What does </a:t>
            </a:r>
            <a:r>
              <a:rPr lang="en-US" sz="2000" dirty="0">
                <a:solidFill>
                  <a:srgbClr val="002856"/>
                </a:solidFill>
              </a:rPr>
              <a:t>GOOD CX </a:t>
            </a:r>
            <a:r>
              <a:rPr lang="en-US" sz="2000" dirty="0"/>
              <a:t>look like?</a:t>
            </a:r>
            <a:endParaRPr lang="en-HK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3CB5-88CE-4DEE-AF96-94D227317288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Business Problems, Impact &amp; Solution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93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93" y="2969786"/>
            <a:ext cx="454695" cy="183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8" y="2093720"/>
            <a:ext cx="870756" cy="183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975" y="1276257"/>
            <a:ext cx="7093695" cy="4305487"/>
          </a:xfrm>
          <a:prstGeom prst="rect">
            <a:avLst/>
          </a:prstGeom>
        </p:spPr>
      </p:pic>
      <p:sp>
        <p:nvSpPr>
          <p:cNvPr id="4" name="Text Placeholder 12"/>
          <p:cNvSpPr txBox="1">
            <a:spLocks/>
          </p:cNvSpPr>
          <p:nvPr/>
        </p:nvSpPr>
        <p:spPr>
          <a:xfrm>
            <a:off x="845848" y="1465340"/>
            <a:ext cx="2738010" cy="507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ANOTHER TREND…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C33E-AAC0-40E9-B9E6-6FF2C901C954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Business Problems, Impact &amp; Solution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3425" y="2036373"/>
            <a:ext cx="29347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85A"/>
                </a:solidFill>
              </a:rPr>
              <a:t>Covid-19</a:t>
            </a:r>
            <a:r>
              <a:rPr lang="en-US" sz="1400" dirty="0"/>
              <a:t> also accelerated the shift in demand towards digital channels. </a:t>
            </a:r>
          </a:p>
          <a:p>
            <a:endParaRPr lang="en-US" sz="1400" dirty="0"/>
          </a:p>
          <a:p>
            <a:r>
              <a:rPr lang="en-US" sz="1400" dirty="0"/>
              <a:t>As </a:t>
            </a:r>
            <a:r>
              <a:rPr lang="en-US" sz="1400" dirty="0">
                <a:solidFill>
                  <a:srgbClr val="00285A"/>
                </a:solidFill>
              </a:rPr>
              <a:t>69%</a:t>
            </a:r>
            <a:r>
              <a:rPr lang="en-US" sz="1400" b="1" dirty="0">
                <a:solidFill>
                  <a:srgbClr val="00285A"/>
                </a:solidFill>
              </a:rPr>
              <a:t> </a:t>
            </a:r>
            <a:r>
              <a:rPr lang="en-US" sz="1400" dirty="0"/>
              <a:t>of recent consumer interactions took place online or in a hybrid manner.</a:t>
            </a:r>
            <a:endParaRPr lang="en-HK" sz="1400" dirty="0"/>
          </a:p>
        </p:txBody>
      </p:sp>
    </p:spTree>
    <p:extLst>
      <p:ext uri="{BB962C8B-B14F-4D97-AF65-F5344CB8AC3E}">
        <p14:creationId xmlns:p14="http://schemas.microsoft.com/office/powerpoint/2010/main" val="1399445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2166">
            <a:off x="1156625" y="1792559"/>
            <a:ext cx="725963" cy="2303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893" y="2249078"/>
            <a:ext cx="9196015" cy="336058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39F2-3F37-43CB-B7F1-BD61B69EAB20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Business Problems, Impact &amp; Solution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45848" y="1081852"/>
            <a:ext cx="2738010" cy="507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HOWEVER…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833424" y="1523553"/>
            <a:ext cx="3738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There is still strong preference and value for live </a:t>
            </a:r>
            <a:r>
              <a:rPr lang="en-US" sz="1400" dirty="0">
                <a:solidFill>
                  <a:srgbClr val="00285A"/>
                </a:solidFill>
              </a:rPr>
              <a:t>human</a:t>
            </a:r>
            <a:r>
              <a:rPr lang="en-US" sz="1400" dirty="0"/>
              <a:t> support in CX.</a:t>
            </a:r>
            <a:endParaRPr lang="en-HK" sz="1400" dirty="0"/>
          </a:p>
        </p:txBody>
      </p:sp>
    </p:spTree>
    <p:extLst>
      <p:ext uri="{BB962C8B-B14F-4D97-AF65-F5344CB8AC3E}">
        <p14:creationId xmlns:p14="http://schemas.microsoft.com/office/powerpoint/2010/main" val="2699012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675A-D642-4FE0-9013-A935162DFDAF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Ending Page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+852 0000 0000</a:t>
            </a:r>
          </a:p>
          <a:p>
            <a:r>
              <a:rPr lang="en-US" dirty="0"/>
              <a:t>+852 0000 0000</a:t>
            </a:r>
          </a:p>
          <a:p>
            <a:r>
              <a:rPr lang="en-US" dirty="0"/>
              <a:t>demoemail@cinnox.com</a:t>
            </a:r>
          </a:p>
        </p:txBody>
      </p:sp>
    </p:spTree>
    <p:extLst>
      <p:ext uri="{BB962C8B-B14F-4D97-AF65-F5344CB8AC3E}">
        <p14:creationId xmlns:p14="http://schemas.microsoft.com/office/powerpoint/2010/main" val="69212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1" y="962628"/>
            <a:ext cx="2743345" cy="425699"/>
          </a:xfrm>
          <a:prstGeom prst="rect">
            <a:avLst/>
          </a:prstGeom>
        </p:spPr>
      </p:pic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val="606403207"/>
              </p:ext>
            </p:extLst>
          </p:nvPr>
        </p:nvGraphicFramePr>
        <p:xfrm>
          <a:off x="5982370" y="1686913"/>
          <a:ext cx="2828562" cy="257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1939325959"/>
              </p:ext>
            </p:extLst>
          </p:nvPr>
        </p:nvGraphicFramePr>
        <p:xfrm>
          <a:off x="8732650" y="1686913"/>
          <a:ext cx="2828562" cy="257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1278111955"/>
              </p:ext>
            </p:extLst>
          </p:nvPr>
        </p:nvGraphicFramePr>
        <p:xfrm>
          <a:off x="481808" y="1686913"/>
          <a:ext cx="2828562" cy="257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160769347"/>
              </p:ext>
            </p:extLst>
          </p:nvPr>
        </p:nvGraphicFramePr>
        <p:xfrm>
          <a:off x="3232089" y="1686913"/>
          <a:ext cx="2828562" cy="257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89FE-DE14-4B7F-A497-ED45CA4EA442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Business Problems, Impact &amp; Solution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936746" y="4314981"/>
            <a:ext cx="2251075" cy="18443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b="0" dirty="0"/>
              <a:t>Customers would completely abandon a company after two or three negative interactions.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92229" y="2540312"/>
            <a:ext cx="2251075" cy="1080971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0099FF"/>
                </a:solidFill>
              </a:rPr>
              <a:t>92</a:t>
            </a:r>
            <a:r>
              <a:rPr lang="en-US" sz="4000" b="1" dirty="0">
                <a:solidFill>
                  <a:srgbClr val="0099FF"/>
                </a:solidFill>
              </a:rPr>
              <a:t>%</a:t>
            </a:r>
            <a:endParaRPr lang="en-HK" sz="4000" b="1" dirty="0">
              <a:solidFill>
                <a:srgbClr val="0099FF"/>
              </a:solidFill>
            </a:endParaRPr>
          </a:p>
        </p:txBody>
      </p:sp>
      <p:sp>
        <p:nvSpPr>
          <p:cNvPr id="18" name="Text Placeholder 8"/>
          <p:cNvSpPr txBox="1">
            <a:spLocks/>
          </p:cNvSpPr>
          <p:nvPr/>
        </p:nvSpPr>
        <p:spPr>
          <a:xfrm>
            <a:off x="3624254" y="4314981"/>
            <a:ext cx="2251075" cy="2072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b="0" dirty="0"/>
              <a:t>Respondents would become long-term customers of a brand if they can provide positive experiences throughout the customer journey.</a:t>
            </a:r>
          </a:p>
        </p:txBody>
      </p:sp>
      <p:sp>
        <p:nvSpPr>
          <p:cNvPr id="19" name="Text Placeholder 9"/>
          <p:cNvSpPr txBox="1">
            <a:spLocks/>
          </p:cNvSpPr>
          <p:nvPr/>
        </p:nvSpPr>
        <p:spPr>
          <a:xfrm>
            <a:off x="3577977" y="2509489"/>
            <a:ext cx="2251075" cy="1142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0099FF"/>
                </a:solidFill>
              </a:rPr>
              <a:t>65</a:t>
            </a:r>
            <a:r>
              <a:rPr lang="en-US" sz="4000" b="1" dirty="0">
                <a:solidFill>
                  <a:srgbClr val="0099FF"/>
                </a:solidFill>
              </a:rPr>
              <a:t>%</a:t>
            </a:r>
            <a:endParaRPr lang="en-HK" sz="4000" b="1" dirty="0">
              <a:solidFill>
                <a:srgbClr val="0099FF"/>
              </a:solidFill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34631" y="995988"/>
            <a:ext cx="10653825" cy="425187"/>
          </a:xfrm>
        </p:spPr>
        <p:txBody>
          <a:bodyPr/>
          <a:lstStyle/>
          <a:p>
            <a:r>
              <a:rPr lang="en-US" sz="2000" b="0" dirty="0">
                <a:solidFill>
                  <a:srgbClr val="002856"/>
                </a:solidFill>
              </a:rPr>
              <a:t>Customer Experience </a:t>
            </a:r>
            <a:r>
              <a:rPr lang="en-US" sz="2000" b="0" dirty="0"/>
              <a:t>is the new battleground…</a:t>
            </a:r>
            <a:endParaRPr lang="en-HK" sz="2000" b="0" dirty="0"/>
          </a:p>
        </p:txBody>
      </p:sp>
      <p:sp>
        <p:nvSpPr>
          <p:cNvPr id="17" name="Text Placeholder 8"/>
          <p:cNvSpPr txBox="1">
            <a:spLocks/>
          </p:cNvSpPr>
          <p:nvPr/>
        </p:nvSpPr>
        <p:spPr>
          <a:xfrm>
            <a:off x="6364267" y="4314981"/>
            <a:ext cx="2251075" cy="2072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b="0" dirty="0"/>
              <a:t>Consumers are more likely to spend more than they had planned when experiences are highly personalized to them.</a:t>
            </a:r>
          </a:p>
        </p:txBody>
      </p:sp>
      <p:sp>
        <p:nvSpPr>
          <p:cNvPr id="20" name="Text Placeholder 9"/>
          <p:cNvSpPr txBox="1">
            <a:spLocks/>
          </p:cNvSpPr>
          <p:nvPr/>
        </p:nvSpPr>
        <p:spPr>
          <a:xfrm>
            <a:off x="6364267" y="2509489"/>
            <a:ext cx="2251075" cy="1142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0099FF"/>
                </a:solidFill>
              </a:rPr>
              <a:t>40</a:t>
            </a:r>
            <a:r>
              <a:rPr lang="en-US" sz="4000" b="1" dirty="0">
                <a:solidFill>
                  <a:srgbClr val="0099FF"/>
                </a:solidFill>
              </a:rPr>
              <a:t>%</a:t>
            </a:r>
            <a:endParaRPr lang="en-HK" sz="4000" b="1" dirty="0">
              <a:solidFill>
                <a:srgbClr val="0099FF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/>
        </p:nvSpPr>
        <p:spPr>
          <a:xfrm>
            <a:off x="9104280" y="4314981"/>
            <a:ext cx="2251075" cy="2072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b="0" dirty="0"/>
              <a:t>Consumers will abandon a brand if employees are not knowledgeable.</a:t>
            </a:r>
          </a:p>
        </p:txBody>
      </p:sp>
      <p:sp>
        <p:nvSpPr>
          <p:cNvPr id="22" name="Text Placeholder 9"/>
          <p:cNvSpPr txBox="1">
            <a:spLocks/>
          </p:cNvSpPr>
          <p:nvPr/>
        </p:nvSpPr>
        <p:spPr>
          <a:xfrm>
            <a:off x="9104280" y="2509489"/>
            <a:ext cx="2251075" cy="1142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0099FF"/>
                </a:solidFill>
              </a:rPr>
              <a:t>46</a:t>
            </a:r>
            <a:r>
              <a:rPr lang="en-US" sz="4000" b="1" dirty="0">
                <a:solidFill>
                  <a:srgbClr val="0099FF"/>
                </a:solidFill>
              </a:rPr>
              <a:t>%</a:t>
            </a:r>
            <a:endParaRPr lang="en-HK" sz="4000" b="1" dirty="0">
              <a:solidFill>
                <a:srgbClr val="0099FF"/>
              </a:solidFill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53" y="5747984"/>
            <a:ext cx="418201" cy="32075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875" y="5747984"/>
            <a:ext cx="418201" cy="32075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24" y="5835023"/>
            <a:ext cx="597530" cy="23371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3" y="5887493"/>
            <a:ext cx="447808" cy="18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6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/>
          <p:cNvSpPr txBox="1">
            <a:spLocks/>
          </p:cNvSpPr>
          <p:nvPr/>
        </p:nvSpPr>
        <p:spPr>
          <a:xfrm>
            <a:off x="2725022" y="2923771"/>
            <a:ext cx="6741956" cy="1010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solidFill>
                  <a:srgbClr val="D7F5FF"/>
                </a:solidFill>
                <a:latin typeface="+mj-lt"/>
              </a:rPr>
              <a:t>More than </a:t>
            </a:r>
            <a:r>
              <a:rPr lang="en-US" sz="3500" b="1" dirty="0">
                <a:solidFill>
                  <a:srgbClr val="D7F5FF"/>
                </a:solidFill>
                <a:latin typeface="+mj-lt"/>
              </a:rPr>
              <a:t>Two-Thirds</a:t>
            </a:r>
            <a:r>
              <a:rPr lang="en-US" sz="2500" dirty="0">
                <a:solidFill>
                  <a:srgbClr val="D7F5FF"/>
                </a:solidFill>
                <a:latin typeface="+mj-lt"/>
              </a:rPr>
              <a:t> of companies now 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D7F5FF"/>
                </a:solidFill>
                <a:latin typeface="+mj-lt"/>
              </a:rPr>
              <a:t>compete primarily based on CX.</a:t>
            </a:r>
            <a:endParaRPr lang="en-HK" sz="2500" dirty="0">
              <a:solidFill>
                <a:srgbClr val="D7F5FF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009" y="4446292"/>
            <a:ext cx="1437969" cy="453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94363" y="2903444"/>
            <a:ext cx="478334" cy="2690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98451" y="2903444"/>
            <a:ext cx="478334" cy="269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52" y="3792132"/>
            <a:ext cx="478334" cy="269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40" y="3792132"/>
            <a:ext cx="478334" cy="269062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27F2-280D-447A-A531-2BEDF657A35E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Business Problems, Impact &amp; Solution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3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41" y="968992"/>
            <a:ext cx="1118344" cy="245467"/>
          </a:xfrm>
          <a:prstGeom prst="rect">
            <a:avLst/>
          </a:prstGeom>
        </p:spPr>
      </p:pic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val="2578747527"/>
              </p:ext>
            </p:extLst>
          </p:nvPr>
        </p:nvGraphicFramePr>
        <p:xfrm>
          <a:off x="5982370" y="2075506"/>
          <a:ext cx="2828562" cy="257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Chart 38"/>
          <p:cNvGraphicFramePr/>
          <p:nvPr>
            <p:extLst>
              <p:ext uri="{D42A27DB-BD31-4B8C-83A1-F6EECF244321}">
                <p14:modId xmlns:p14="http://schemas.microsoft.com/office/powerpoint/2010/main" val="2382998904"/>
              </p:ext>
            </p:extLst>
          </p:nvPr>
        </p:nvGraphicFramePr>
        <p:xfrm>
          <a:off x="8732650" y="2075506"/>
          <a:ext cx="2828562" cy="257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1723517031"/>
              </p:ext>
            </p:extLst>
          </p:nvPr>
        </p:nvGraphicFramePr>
        <p:xfrm>
          <a:off x="481808" y="2075506"/>
          <a:ext cx="2828562" cy="257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2149639045"/>
              </p:ext>
            </p:extLst>
          </p:nvPr>
        </p:nvGraphicFramePr>
        <p:xfrm>
          <a:off x="3232089" y="2075506"/>
          <a:ext cx="2828562" cy="257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232D-C8CB-418D-B41B-20FD625EC228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Business Problems, Impact &amp; Solution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936746" y="4649065"/>
            <a:ext cx="2251075" cy="1844305"/>
          </a:xfrm>
        </p:spPr>
        <p:txBody>
          <a:bodyPr/>
          <a:lstStyle/>
          <a:p>
            <a:r>
              <a:rPr lang="en-US" sz="1400" b="0" dirty="0"/>
              <a:t>did not achieve the expected outcome from the interaction. </a:t>
            </a:r>
            <a:endParaRPr lang="en-HK" sz="1400" b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92229" y="2928905"/>
            <a:ext cx="2251075" cy="1080971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F15A29"/>
                </a:solidFill>
              </a:rPr>
              <a:t>52</a:t>
            </a:r>
            <a:r>
              <a:rPr lang="en-US" sz="4000" b="1" dirty="0">
                <a:solidFill>
                  <a:srgbClr val="F15A29"/>
                </a:solidFill>
              </a:rPr>
              <a:t>%</a:t>
            </a:r>
            <a:endParaRPr lang="en-HK" sz="4000" b="1" dirty="0">
              <a:solidFill>
                <a:srgbClr val="F15A29"/>
              </a:solidFill>
            </a:endParaRPr>
          </a:p>
        </p:txBody>
      </p:sp>
      <p:sp>
        <p:nvSpPr>
          <p:cNvPr id="18" name="Text Placeholder 8"/>
          <p:cNvSpPr txBox="1">
            <a:spLocks/>
          </p:cNvSpPr>
          <p:nvPr/>
        </p:nvSpPr>
        <p:spPr>
          <a:xfrm>
            <a:off x="3624254" y="4649065"/>
            <a:ext cx="2251075" cy="2072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/>
              <a:t>had to explain / repeat their situation multiple times in the interactions across different channel. </a:t>
            </a:r>
            <a:endParaRPr lang="en-HK" sz="1400" b="0" dirty="0"/>
          </a:p>
        </p:txBody>
      </p:sp>
      <p:sp>
        <p:nvSpPr>
          <p:cNvPr id="19" name="Text Placeholder 9"/>
          <p:cNvSpPr txBox="1">
            <a:spLocks/>
          </p:cNvSpPr>
          <p:nvPr/>
        </p:nvSpPr>
        <p:spPr>
          <a:xfrm>
            <a:off x="3577977" y="2898082"/>
            <a:ext cx="2251075" cy="1142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F15A29"/>
                </a:solidFill>
              </a:rPr>
              <a:t>39</a:t>
            </a:r>
            <a:r>
              <a:rPr lang="en-US" sz="4000" b="1" dirty="0">
                <a:solidFill>
                  <a:srgbClr val="F15A29"/>
                </a:solidFill>
              </a:rPr>
              <a:t>%</a:t>
            </a:r>
            <a:endParaRPr lang="en-HK" sz="4000" b="1" dirty="0">
              <a:solidFill>
                <a:srgbClr val="F15A29"/>
              </a:solidFill>
            </a:endParaRP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34631" y="944249"/>
            <a:ext cx="10653825" cy="425187"/>
          </a:xfrm>
        </p:spPr>
        <p:txBody>
          <a:bodyPr/>
          <a:lstStyle/>
          <a:p>
            <a:r>
              <a:rPr lang="en-US" sz="2000" b="0" dirty="0"/>
              <a:t>The </a:t>
            </a:r>
            <a:r>
              <a:rPr lang="en-US" sz="2000" b="0" dirty="0">
                <a:solidFill>
                  <a:srgbClr val="002856"/>
                </a:solidFill>
              </a:rPr>
              <a:t>Covid-19</a:t>
            </a:r>
            <a:r>
              <a:rPr lang="en-US" sz="2000" b="0" dirty="0"/>
              <a:t> Pandemic has put even higher pressure on CX… </a:t>
            </a:r>
            <a:br>
              <a:rPr lang="en-US" sz="2000" b="0" dirty="0"/>
            </a:br>
            <a:r>
              <a:rPr lang="en-US" b="0" i="1" dirty="0"/>
              <a:t>(based on our research with Forrester with 1200 respondents)</a:t>
            </a:r>
            <a:endParaRPr lang="en-HK" b="0" i="1" u="sng" dirty="0"/>
          </a:p>
        </p:txBody>
      </p:sp>
      <p:sp>
        <p:nvSpPr>
          <p:cNvPr id="17" name="Text Placeholder 8"/>
          <p:cNvSpPr txBox="1">
            <a:spLocks/>
          </p:cNvSpPr>
          <p:nvPr/>
        </p:nvSpPr>
        <p:spPr>
          <a:xfrm>
            <a:off x="6364267" y="4649065"/>
            <a:ext cx="2251075" cy="2072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/>
              <a:t>felt that the waiting / response time was too long. </a:t>
            </a:r>
            <a:endParaRPr lang="en-HK" sz="1400" b="0" dirty="0"/>
          </a:p>
        </p:txBody>
      </p:sp>
      <p:sp>
        <p:nvSpPr>
          <p:cNvPr id="20" name="Text Placeholder 9"/>
          <p:cNvSpPr txBox="1">
            <a:spLocks/>
          </p:cNvSpPr>
          <p:nvPr/>
        </p:nvSpPr>
        <p:spPr>
          <a:xfrm>
            <a:off x="6364267" y="2898082"/>
            <a:ext cx="2251075" cy="1142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F15A29"/>
                </a:solidFill>
              </a:rPr>
              <a:t>54</a:t>
            </a:r>
            <a:r>
              <a:rPr lang="en-US" sz="4000" b="1" dirty="0">
                <a:solidFill>
                  <a:srgbClr val="F15A29"/>
                </a:solidFill>
              </a:rPr>
              <a:t>%</a:t>
            </a:r>
            <a:endParaRPr lang="en-HK" sz="4000" b="1" dirty="0">
              <a:solidFill>
                <a:srgbClr val="F15A29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/>
        </p:nvSpPr>
        <p:spPr>
          <a:xfrm>
            <a:off x="9104280" y="4649065"/>
            <a:ext cx="2251075" cy="2072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 err="1"/>
              <a:t>feedbacked</a:t>
            </a:r>
            <a:r>
              <a:rPr lang="en-US" sz="1400" b="0" dirty="0"/>
              <a:t> that their enquiries were not resolved / addressed in the first interaction.</a:t>
            </a:r>
          </a:p>
        </p:txBody>
      </p:sp>
      <p:sp>
        <p:nvSpPr>
          <p:cNvPr id="22" name="Text Placeholder 9"/>
          <p:cNvSpPr txBox="1">
            <a:spLocks/>
          </p:cNvSpPr>
          <p:nvPr/>
        </p:nvSpPr>
        <p:spPr>
          <a:xfrm>
            <a:off x="9104280" y="2898082"/>
            <a:ext cx="2251075" cy="1142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F15A29"/>
                </a:solidFill>
              </a:rPr>
              <a:t>62</a:t>
            </a:r>
            <a:r>
              <a:rPr lang="en-US" sz="4000" b="1" dirty="0">
                <a:solidFill>
                  <a:srgbClr val="F15A29"/>
                </a:solidFill>
              </a:rPr>
              <a:t>%</a:t>
            </a:r>
            <a:endParaRPr lang="en-HK" sz="4000" b="1" dirty="0">
              <a:solidFill>
                <a:srgbClr val="F15A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DBFA-52B8-4122-A741-22E3C154375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86" y="968991"/>
            <a:ext cx="1782109" cy="729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9817" y="1135269"/>
            <a:ext cx="1540105" cy="40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1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/>
          <p:cNvSpPr txBox="1">
            <a:spLocks/>
          </p:cNvSpPr>
          <p:nvPr/>
        </p:nvSpPr>
        <p:spPr>
          <a:xfrm>
            <a:off x="2443074" y="2923771"/>
            <a:ext cx="7305853" cy="10104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solidFill>
                  <a:srgbClr val="00285A"/>
                </a:solidFill>
              </a:rPr>
              <a:t>Only </a:t>
            </a:r>
            <a:r>
              <a:rPr lang="en-US" sz="3500" b="1" dirty="0">
                <a:solidFill>
                  <a:srgbClr val="0099FF"/>
                </a:solidFill>
              </a:rPr>
              <a:t>16%</a:t>
            </a:r>
            <a:r>
              <a:rPr lang="en-US" sz="2500" dirty="0">
                <a:solidFill>
                  <a:srgbClr val="00285A"/>
                </a:solidFill>
              </a:rPr>
              <a:t> of surveyed consumers experienced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00285A"/>
                </a:solidFill>
              </a:rPr>
              <a:t>interactions that exceed their expectations…</a:t>
            </a:r>
            <a:endParaRPr lang="en-HK" sz="2500" dirty="0">
              <a:solidFill>
                <a:srgbClr val="00285A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6BD3-ED47-4AE1-82D6-2943C95F5DA3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Business Problems, Impact &amp; Solution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 flipH="1">
            <a:off x="8222225" y="2175018"/>
            <a:ext cx="1177411" cy="576703"/>
          </a:xfrm>
          <a:prstGeom prst="wedgeRectCallout">
            <a:avLst>
              <a:gd name="adj1" fmla="val -21352"/>
              <a:gd name="adj2" fmla="val 71086"/>
            </a:avLst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79301" y="2263314"/>
            <a:ext cx="863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Ouch!</a:t>
            </a:r>
            <a:endParaRPr lang="en-HK" sz="2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29" y="4580652"/>
            <a:ext cx="1782109" cy="7291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360" y="4725158"/>
            <a:ext cx="1540105" cy="40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3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183F84-8610-459B-9AB1-11580C2BB5C4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Business Problems, Impact &amp;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838200" y="1442307"/>
            <a:ext cx="4267200" cy="679827"/>
          </a:xfrm>
        </p:spPr>
        <p:txBody>
          <a:bodyPr/>
          <a:lstStyle/>
          <a:p>
            <a:r>
              <a:rPr lang="en-US" dirty="0"/>
              <a:t>CINNOX’s Vision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838200" y="1962518"/>
            <a:ext cx="4568687" cy="719725"/>
          </a:xfrm>
        </p:spPr>
        <p:txBody>
          <a:bodyPr/>
          <a:lstStyle/>
          <a:p>
            <a:r>
              <a:rPr lang="en-US" sz="1800" dirty="0">
                <a:solidFill>
                  <a:srgbClr val="D7F5FF"/>
                </a:solidFill>
              </a:rPr>
              <a:t>Humanizing</a:t>
            </a:r>
            <a:r>
              <a:rPr lang="en-US" dirty="0">
                <a:solidFill>
                  <a:srgbClr val="D7F5FF"/>
                </a:solidFill>
              </a:rPr>
              <a:t> </a:t>
            </a:r>
            <a:r>
              <a:rPr lang="en-US" sz="1800" dirty="0">
                <a:solidFill>
                  <a:srgbClr val="D7F5FF"/>
                </a:solidFill>
              </a:rPr>
              <a:t>connections for better business </a:t>
            </a:r>
            <a:endParaRPr lang="en-US" dirty="0">
              <a:solidFill>
                <a:srgbClr val="D7F5FF"/>
              </a:solidFill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838200" y="2999305"/>
            <a:ext cx="3590677" cy="679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Mission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838200" y="3519516"/>
            <a:ext cx="4568687" cy="719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D7F5FF"/>
                </a:solidFill>
              </a:rPr>
              <a:t>To elevate customer and employee experiences through innovative omnichannel engagement and analytics solutions </a:t>
            </a:r>
          </a:p>
        </p:txBody>
      </p:sp>
    </p:spTree>
    <p:extLst>
      <p:ext uri="{BB962C8B-B14F-4D97-AF65-F5344CB8AC3E}">
        <p14:creationId xmlns:p14="http://schemas.microsoft.com/office/powerpoint/2010/main" val="376591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6BD0-C5B7-4DD3-BF5C-18182EA9F6BF}" type="datetime6">
              <a:rPr lang="en-US" smtClean="0"/>
              <a:t>October 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Business Problems, Impact &amp;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D905A-09CE-4825-9538-74B7970FBF2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6653" y="673568"/>
            <a:ext cx="9938182" cy="5128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3808355">
            <a:off x="9894848" y="1490782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Connect</a:t>
            </a:r>
            <a:endParaRPr lang="en-HK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5096" y="5736701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Orchestrate</a:t>
            </a:r>
            <a:endParaRPr lang="en-HK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8114849">
            <a:off x="5261238" y="1568950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Evaluate</a:t>
            </a:r>
            <a:endParaRPr lang="en-HK" sz="20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12"/>
          <p:cNvSpPr txBox="1">
            <a:spLocks/>
          </p:cNvSpPr>
          <p:nvPr/>
        </p:nvSpPr>
        <p:spPr>
          <a:xfrm>
            <a:off x="845848" y="2796305"/>
            <a:ext cx="2738010" cy="5077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CINNOX…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3424" y="3238006"/>
            <a:ext cx="35763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</a:pPr>
            <a:r>
              <a:rPr lang="en-US" sz="1600" dirty="0">
                <a:solidFill>
                  <a:srgbClr val="D7F5FF"/>
                </a:solidFill>
              </a:rPr>
              <a:t>is an innovative customer engagement &amp; analytics solution that </a:t>
            </a:r>
            <a:r>
              <a:rPr lang="en-US" sz="1600" b="1" dirty="0">
                <a:solidFill>
                  <a:srgbClr val="00E178"/>
                </a:solidFill>
              </a:rPr>
              <a:t>humanizes</a:t>
            </a:r>
            <a:r>
              <a:rPr lang="en-US" sz="1600" dirty="0">
                <a:solidFill>
                  <a:srgbClr val="D7F5FF"/>
                </a:solidFill>
              </a:rPr>
              <a:t> connections for better business.</a:t>
            </a:r>
          </a:p>
        </p:txBody>
      </p:sp>
    </p:spTree>
    <p:extLst>
      <p:ext uri="{BB962C8B-B14F-4D97-AF65-F5344CB8AC3E}">
        <p14:creationId xmlns:p14="http://schemas.microsoft.com/office/powerpoint/2010/main" val="1030770684"/>
      </p:ext>
    </p:extLst>
  </p:cSld>
  <p:clrMapOvr>
    <a:masterClrMapping/>
  </p:clrMapOvr>
</p:sld>
</file>

<file path=ppt/theme/theme1.xml><?xml version="1.0" encoding="utf-8"?>
<a:theme xmlns:a="http://schemas.openxmlformats.org/drawingml/2006/main" name="DO NOT MAKE CHANGES_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 NOT MAKE CHANG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17189</TotalTime>
  <Words>1688</Words>
  <Application>Microsoft Macintosh PowerPoint</Application>
  <PresentationFormat>Widescreen</PresentationFormat>
  <Paragraphs>361</Paragraphs>
  <Slides>37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DO NOT MAKE CHANGES_</vt:lpstr>
      <vt:lpstr>DO NOT MAKE CHANGES</vt:lpstr>
      <vt:lpstr>Title</vt:lpstr>
      <vt:lpstr>CONTENTS</vt:lpstr>
      <vt:lpstr>Business Problems, Impact &amp; Solution </vt:lpstr>
      <vt:lpstr>PowerPoint Presentation</vt:lpstr>
      <vt:lpstr>PowerPoint Presentation</vt:lpstr>
      <vt:lpstr>PowerPoint Presentation</vt:lpstr>
      <vt:lpstr>PowerPoint Presentation</vt:lpstr>
      <vt:lpstr>CINNOX’s Vision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Opportunity &amp; Target Segment</vt:lpstr>
      <vt:lpstr>$641B is expected to be spent on CX technologies in 2022, over $130B more than in 2019. (IDC)</vt:lpstr>
      <vt:lpstr>PowerPoint Presentation</vt:lpstr>
      <vt:lpstr>Go-to-Market Strategy</vt:lpstr>
      <vt:lpstr>Instructions for Go-to-Market Slides</vt:lpstr>
      <vt:lpstr>PowerPoint Presentation</vt:lpstr>
      <vt:lpstr>PowerPoint Presentation</vt:lpstr>
      <vt:lpstr>Competitive Landscape</vt:lpstr>
      <vt:lpstr>Only  ALL-IN-ONE SOLUTION  that bridges the  Insight-Action Gap</vt:lpstr>
      <vt:lpstr>PowerPoint Presentation</vt:lpstr>
      <vt:lpstr>Traction &amp; Financials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</vt:lpstr>
      <vt:lpstr>PowerPoint Presentation</vt:lpstr>
      <vt:lpstr>What does GOOD CX look like?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Yuan</dc:creator>
  <cp:lastModifiedBy>Agnes Li</cp:lastModifiedBy>
  <cp:revision>171</cp:revision>
  <dcterms:created xsi:type="dcterms:W3CDTF">2021-08-04T10:50:23Z</dcterms:created>
  <dcterms:modified xsi:type="dcterms:W3CDTF">2023-10-17T07:12:16Z</dcterms:modified>
</cp:coreProperties>
</file>